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63" r:id="rId1"/>
    <p:sldMasterId id="2147483665" r:id="rId2"/>
  </p:sldMasterIdLst>
  <p:notesMasterIdLst>
    <p:notesMasterId r:id="rId29"/>
  </p:notesMasterIdLst>
  <p:handoutMasterIdLst>
    <p:handoutMasterId r:id="rId30"/>
  </p:handoutMasterIdLst>
  <p:sldIdLst>
    <p:sldId id="257" r:id="rId3"/>
    <p:sldId id="302" r:id="rId4"/>
    <p:sldId id="392" r:id="rId5"/>
    <p:sldId id="386" r:id="rId6"/>
    <p:sldId id="394" r:id="rId7"/>
    <p:sldId id="396" r:id="rId8"/>
    <p:sldId id="344" r:id="rId9"/>
    <p:sldId id="268" r:id="rId10"/>
    <p:sldId id="370" r:id="rId11"/>
    <p:sldId id="306" r:id="rId12"/>
    <p:sldId id="387" r:id="rId13"/>
    <p:sldId id="315" r:id="rId14"/>
    <p:sldId id="391" r:id="rId15"/>
    <p:sldId id="397" r:id="rId16"/>
    <p:sldId id="343" r:id="rId17"/>
    <p:sldId id="371" r:id="rId18"/>
    <p:sldId id="373" r:id="rId19"/>
    <p:sldId id="374" r:id="rId20"/>
    <p:sldId id="375" r:id="rId21"/>
    <p:sldId id="376" r:id="rId22"/>
    <p:sldId id="349" r:id="rId23"/>
    <p:sldId id="380" r:id="rId24"/>
    <p:sldId id="381" r:id="rId25"/>
    <p:sldId id="389" r:id="rId26"/>
    <p:sldId id="382" r:id="rId27"/>
    <p:sldId id="311" r:id="rId28"/>
  </p:sldIdLst>
  <p:sldSz cx="9144000" cy="6858000" type="screen4x3"/>
  <p:notesSz cx="6881813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ＭＳ Ｐゴシック" pitchFamily="1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ＭＳ Ｐゴシック" pitchFamily="1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ＭＳ Ｐゴシック" pitchFamily="1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ＭＳ Ｐゴシック" pitchFamily="1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ＭＳ Ｐゴシック" pitchFamily="1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ＭＳ Ｐゴシック" pitchFamily="1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ＭＳ Ｐゴシック" pitchFamily="1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ＭＳ Ｐゴシック" pitchFamily="1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ell" initials="D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333300"/>
    <a:srgbClr val="006600"/>
    <a:srgbClr val="990033"/>
    <a:srgbClr val="F6F000"/>
    <a:srgbClr val="003399"/>
    <a:srgbClr val="00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18" autoAdjust="0"/>
    <p:restoredTop sz="94718" autoAdjust="0"/>
  </p:normalViewPr>
  <p:slideViewPr>
    <p:cSldViewPr>
      <p:cViewPr>
        <p:scale>
          <a:sx n="110" d="100"/>
          <a:sy n="110" d="100"/>
        </p:scale>
        <p:origin x="-1752" y="-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150" y="-108"/>
      </p:cViewPr>
      <p:guideLst>
        <p:guide orient="horz" pos="2927"/>
        <p:guide pos="216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4"/>
            <a:ext cx="2982119" cy="465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88" tIns="46296" rIns="92588" bIns="46296" numCol="1" anchor="t" anchorCtr="0" compatLnSpc="1">
            <a:prstTxWarp prst="textNoShape">
              <a:avLst/>
            </a:prstTxWarp>
          </a:bodyPr>
          <a:lstStyle>
            <a:lvl1pPr defTabSz="925984">
              <a:defRPr sz="1300"/>
            </a:lvl1pPr>
          </a:lstStyle>
          <a:p>
            <a:endParaRPr lang="en-US" dirty="0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9696" y="4"/>
            <a:ext cx="2982119" cy="465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88" tIns="46296" rIns="92588" bIns="46296" numCol="1" anchor="t" anchorCtr="0" compatLnSpc="1">
            <a:prstTxWarp prst="textNoShape">
              <a:avLst/>
            </a:prstTxWarp>
          </a:bodyPr>
          <a:lstStyle>
            <a:lvl1pPr algn="r" defTabSz="925984">
              <a:defRPr sz="1300"/>
            </a:lvl1pPr>
          </a:lstStyle>
          <a:p>
            <a:endParaRPr lang="en-US" dirty="0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8"/>
            <a:ext cx="2982119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88" tIns="46296" rIns="92588" bIns="46296" numCol="1" anchor="b" anchorCtr="0" compatLnSpc="1">
            <a:prstTxWarp prst="textNoShape">
              <a:avLst/>
            </a:prstTxWarp>
          </a:bodyPr>
          <a:lstStyle>
            <a:lvl1pPr defTabSz="925984">
              <a:defRPr sz="1300"/>
            </a:lvl1pPr>
          </a:lstStyle>
          <a:p>
            <a:endParaRPr lang="en-US" dirty="0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9696" y="8831268"/>
            <a:ext cx="2982119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88" tIns="46296" rIns="92588" bIns="46296" numCol="1" anchor="b" anchorCtr="0" compatLnSpc="1">
            <a:prstTxWarp prst="textNoShape">
              <a:avLst/>
            </a:prstTxWarp>
          </a:bodyPr>
          <a:lstStyle>
            <a:lvl1pPr algn="r" defTabSz="925984">
              <a:defRPr sz="1300"/>
            </a:lvl1pPr>
          </a:lstStyle>
          <a:p>
            <a:fld id="{F83EB785-A26A-49FA-855B-BE5DC5A424FC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9008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636713" y="231775"/>
            <a:ext cx="3795712" cy="28479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58789" y="3263902"/>
            <a:ext cx="5887774" cy="553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588" tIns="46296" rIns="92588" bIns="462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9696" y="8831268"/>
            <a:ext cx="2982119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88" tIns="46296" rIns="92588" bIns="46296" numCol="1" anchor="b" anchorCtr="0" compatLnSpc="1">
            <a:prstTxWarp prst="textNoShape">
              <a:avLst/>
            </a:prstTxWarp>
          </a:bodyPr>
          <a:lstStyle>
            <a:lvl1pPr algn="r" defTabSz="925984">
              <a:defRPr sz="1300"/>
            </a:lvl1pPr>
          </a:lstStyle>
          <a:p>
            <a:fld id="{837F41EB-F2B3-4252-9AB1-3F58C39DABFE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13036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53B6AF-20F1-41B9-87DA-113B32E6FDB0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636713" y="231775"/>
            <a:ext cx="3795712" cy="2847975"/>
          </a:xfrm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8789" y="3335344"/>
            <a:ext cx="5887774" cy="1030287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AC43A7-2382-4DAD-B3B6-E0131E603B77}" type="slidenum">
              <a:rPr lang="en-US"/>
              <a:pPr/>
              <a:t>10</a:t>
            </a:fld>
            <a:endParaRPr lang="en-US" dirty="0"/>
          </a:p>
        </p:txBody>
      </p:sp>
      <p:sp>
        <p:nvSpPr>
          <p:cNvPr id="178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636713" y="231775"/>
            <a:ext cx="3795712" cy="2847975"/>
          </a:xfrm>
          <a:ln/>
        </p:spPr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F41EB-F2B3-4252-9AB1-3F58C39DABFE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14827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FCFA1E-948E-44F8-BAF4-86040D579994}" type="slidenum">
              <a:rPr lang="en-US"/>
              <a:pPr/>
              <a:t>12</a:t>
            </a:fld>
            <a:endParaRPr lang="en-US" dirty="0"/>
          </a:p>
        </p:txBody>
      </p:sp>
      <p:sp>
        <p:nvSpPr>
          <p:cNvPr id="173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636713" y="231775"/>
            <a:ext cx="3795712" cy="2847975"/>
          </a:xfrm>
          <a:ln/>
        </p:spPr>
      </p:sp>
      <p:sp>
        <p:nvSpPr>
          <p:cNvPr id="173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F41EB-F2B3-4252-9AB1-3F58C39DABFE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389850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F41EB-F2B3-4252-9AB1-3F58C39DABFE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52255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F41EB-F2B3-4252-9AB1-3F58C39DABFE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44962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9FD93B-49E1-4DD6-AD9E-43F7C0CED6DC}" type="slidenum">
              <a:rPr lang="en-US"/>
              <a:pPr/>
              <a:t>16</a:t>
            </a:fld>
            <a:endParaRPr lang="en-US" dirty="0"/>
          </a:p>
        </p:txBody>
      </p:sp>
      <p:sp>
        <p:nvSpPr>
          <p:cNvPr id="177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636713" y="231775"/>
            <a:ext cx="3795712" cy="2847975"/>
          </a:xfrm>
          <a:ln/>
        </p:spPr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F41EB-F2B3-4252-9AB1-3F58C39DABFE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95386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D3B965-52FD-48FE-BC11-EB052AA43769}" type="slidenum">
              <a:rPr lang="en-US" smtClean="0"/>
              <a:pPr/>
              <a:t>18</a:t>
            </a:fld>
            <a:endParaRPr lang="en-US" dirty="0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639888" y="231775"/>
            <a:ext cx="3790950" cy="2844800"/>
          </a:xfrm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8789" y="3263902"/>
            <a:ext cx="5887774" cy="5532438"/>
          </a:xfrm>
          <a:noFill/>
          <a:ln w="9525"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986ABD-9ACC-4DA0-A069-6CB6CCD12940}" type="slidenum">
              <a:rPr lang="en-US" smtClean="0"/>
              <a:pPr/>
              <a:t>19</a:t>
            </a:fld>
            <a:endParaRPr lang="en-US" dirty="0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635125" y="230188"/>
            <a:ext cx="3798888" cy="2849562"/>
          </a:xfrm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8789" y="3263902"/>
            <a:ext cx="5887774" cy="5532438"/>
          </a:xfrm>
          <a:noFill/>
          <a:ln w="9525"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24FFB1-DDCB-415D-B54B-B5CD9174F222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169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636713" y="231775"/>
            <a:ext cx="3795712" cy="2847975"/>
          </a:xfrm>
          <a:ln/>
        </p:spPr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F41EB-F2B3-4252-9AB1-3F58C39DABFE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320177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1E7681-59D4-44D4-A9AC-8B4D25636031}" type="slidenum">
              <a:rPr lang="en-US"/>
              <a:pPr/>
              <a:t>21</a:t>
            </a:fld>
            <a:endParaRPr lang="en-US" dirty="0"/>
          </a:p>
        </p:txBody>
      </p:sp>
      <p:sp>
        <p:nvSpPr>
          <p:cNvPr id="257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633538" y="230188"/>
            <a:ext cx="3800475" cy="2851150"/>
          </a:xfrm>
          <a:ln/>
        </p:spPr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F41EB-F2B3-4252-9AB1-3F58C39DABFE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973612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F41EB-F2B3-4252-9AB1-3F58C39DABFE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75721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F41EB-F2B3-4252-9AB1-3F58C39DABFE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64637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F41EB-F2B3-4252-9AB1-3F58C39DABFE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732918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00C212-8882-4F04-8565-99BEADD3884F}" type="slidenum">
              <a:rPr lang="en-US"/>
              <a:pPr/>
              <a:t>26</a:t>
            </a:fld>
            <a:endParaRPr lang="en-US" dirty="0"/>
          </a:p>
        </p:txBody>
      </p:sp>
      <p:sp>
        <p:nvSpPr>
          <p:cNvPr id="15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636713" y="231775"/>
            <a:ext cx="3795712" cy="2847975"/>
          </a:xfrm>
          <a:ln/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F41EB-F2B3-4252-9AB1-3F58C39DABFE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89045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F41EB-F2B3-4252-9AB1-3F58C39DABFE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78222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F41EB-F2B3-4252-9AB1-3F58C39DABFE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8998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F41EB-F2B3-4252-9AB1-3F58C39DABFE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41081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F41EB-F2B3-4252-9AB1-3F58C39DABFE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3339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E98214-CCC5-4314-9EE7-A2AACF490471}" type="slidenum">
              <a:rPr lang="en-US"/>
              <a:pPr/>
              <a:t>8</a:t>
            </a:fld>
            <a:endParaRPr lang="en-US" dirty="0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636713" y="231775"/>
            <a:ext cx="3795712" cy="2847975"/>
          </a:xfrm>
          <a:ln/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A2D8B2B-B528-4902-83A0-62C75BA3E84F}" type="slidenum">
              <a:rPr lang="en-US" smtClean="0"/>
              <a:pPr/>
              <a:t>9</a:t>
            </a:fld>
            <a:endParaRPr lang="en-US" dirty="0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635125" y="230188"/>
            <a:ext cx="3798888" cy="2849562"/>
          </a:xfrm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8789" y="3263902"/>
            <a:ext cx="5887774" cy="5532438"/>
          </a:xfrm>
          <a:noFill/>
          <a:ln w="9525"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75101" y="2165350"/>
            <a:ext cx="4894263" cy="1187450"/>
          </a:xfrm>
        </p:spPr>
        <p:txBody>
          <a:bodyPr/>
          <a:lstStyle>
            <a:lvl1pPr>
              <a:lnSpc>
                <a:spcPts val="4000"/>
              </a:lnSpc>
              <a:defRPr sz="3600">
                <a:solidFill>
                  <a:srgbClr val="A7193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498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94152" y="3444875"/>
            <a:ext cx="4894263" cy="49053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7227" y="438152"/>
            <a:ext cx="1908176" cy="56737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9526" y="438152"/>
            <a:ext cx="5575300" cy="56737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9525" y="438150"/>
            <a:ext cx="7635875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279526" y="1736725"/>
            <a:ext cx="3741738" cy="43751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73665" y="1736725"/>
            <a:ext cx="3741738" cy="43751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9525" y="438150"/>
            <a:ext cx="7635875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279525" y="1736725"/>
            <a:ext cx="7635875" cy="437515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79525" y="2357438"/>
            <a:ext cx="7635875" cy="1985962"/>
          </a:xfrm>
        </p:spPr>
        <p:txBody>
          <a:bodyPr/>
          <a:lstStyle>
            <a:lvl1pPr>
              <a:defRPr sz="3600">
                <a:solidFill>
                  <a:srgbClr val="A7193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2" y="4406902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9526" y="1736725"/>
            <a:ext cx="3741738" cy="4375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73665" y="1736725"/>
            <a:ext cx="3741738" cy="4375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1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9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9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9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7227" y="438152"/>
            <a:ext cx="1908176" cy="56737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9526" y="438152"/>
            <a:ext cx="5575300" cy="56737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75101" y="2165350"/>
            <a:ext cx="4894263" cy="1187450"/>
          </a:xfrm>
        </p:spPr>
        <p:txBody>
          <a:bodyPr/>
          <a:lstStyle>
            <a:lvl1pPr>
              <a:lnSpc>
                <a:spcPts val="4000"/>
              </a:lnSpc>
              <a:defRPr sz="3600">
                <a:solidFill>
                  <a:srgbClr val="A7193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498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94152" y="3444875"/>
            <a:ext cx="4894263" cy="49053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9525" y="438150"/>
            <a:ext cx="7635875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279525" y="1736725"/>
            <a:ext cx="7635875" cy="437515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9525" y="438150"/>
            <a:ext cx="7635875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279526" y="1736725"/>
            <a:ext cx="3741738" cy="43751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73665" y="1736725"/>
            <a:ext cx="3741738" cy="43751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2" y="4406902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9526" y="1736725"/>
            <a:ext cx="3741738" cy="4375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73665" y="1736725"/>
            <a:ext cx="3741738" cy="4375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1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9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9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9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9525" y="438150"/>
            <a:ext cx="763587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9525" y="1736725"/>
            <a:ext cx="7635875" cy="437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87" r:id="rId12"/>
    <p:sldLayoutId id="2147483688" r:id="rId13"/>
  </p:sldLayoutIdLst>
  <p:txStyles>
    <p:titleStyle>
      <a:lvl1pPr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Times New Roman" panose="02020603050405020304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  <a:ea typeface="ＭＳ Ｐゴシック" pitchFamily="1" charset="-128"/>
        </a:defRPr>
      </a:lvl2pPr>
      <a:lvl3pPr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  <a:ea typeface="ＭＳ Ｐゴシック" pitchFamily="1" charset="-128"/>
        </a:defRPr>
      </a:lvl3pPr>
      <a:lvl4pPr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  <a:ea typeface="ＭＳ Ｐゴシック" pitchFamily="1" charset="-128"/>
        </a:defRPr>
      </a:lvl4pPr>
      <a:lvl5pPr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  <a:ea typeface="ＭＳ Ｐゴシック" pitchFamily="1" charset="-128"/>
        </a:defRPr>
      </a:lvl9pPr>
    </p:titleStyle>
    <p:bodyStyle>
      <a:lvl1pPr algn="l" rtl="0" fontAlgn="base">
        <a:lnSpc>
          <a:spcPts val="2400"/>
        </a:lnSpc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339725" indent="-165100" algn="l" rtl="0" fontAlgn="base">
        <a:lnSpc>
          <a:spcPts val="2400"/>
        </a:lnSpc>
        <a:spcBef>
          <a:spcPct val="20000"/>
        </a:spcBef>
        <a:spcAft>
          <a:spcPct val="0"/>
        </a:spcAft>
        <a:buFont typeface="Times" pitchFamily="1" charset="0"/>
        <a:buChar char="•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lnSpc>
          <a:spcPts val="2200"/>
        </a:lnSpc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lnSpc>
          <a:spcPts val="2200"/>
        </a:lnSpc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lnSpc>
          <a:spcPts val="2200"/>
        </a:lnSpc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lnSpc>
          <a:spcPts val="2200"/>
        </a:lnSpc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lnSpc>
          <a:spcPts val="2200"/>
        </a:lnSpc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lnSpc>
          <a:spcPts val="2200"/>
        </a:lnSpc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lnSpc>
          <a:spcPts val="2200"/>
        </a:lnSpc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6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9525" y="438150"/>
            <a:ext cx="763587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2519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9525" y="1736725"/>
            <a:ext cx="7635875" cy="437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9" r:id="rId12"/>
    <p:sldLayoutId id="2147483690" r:id="rId13"/>
    <p:sldLayoutId id="2147483691" r:id="rId14"/>
  </p:sldLayoutIdLst>
  <p:txStyles>
    <p:titleStyle>
      <a:lvl1pPr algn="l" rtl="0" fontAlgn="base">
        <a:spcBef>
          <a:spcPct val="0"/>
        </a:spcBef>
        <a:spcAft>
          <a:spcPct val="0"/>
        </a:spcAft>
        <a:defRPr sz="3200" b="1">
          <a:solidFill>
            <a:srgbClr val="F8F8F8"/>
          </a:solidFill>
          <a:latin typeface="Times New Roman" panose="02020603050405020304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 b="1">
          <a:solidFill>
            <a:srgbClr val="F8F8F8"/>
          </a:solidFill>
          <a:latin typeface="Verdana" pitchFamily="34" charset="0"/>
          <a:ea typeface="Osaka" pitchFamily="1" charset="-128"/>
        </a:defRPr>
      </a:lvl2pPr>
      <a:lvl3pPr algn="l" rtl="0" fontAlgn="base">
        <a:spcBef>
          <a:spcPct val="0"/>
        </a:spcBef>
        <a:spcAft>
          <a:spcPct val="0"/>
        </a:spcAft>
        <a:defRPr sz="3200" b="1">
          <a:solidFill>
            <a:srgbClr val="F8F8F8"/>
          </a:solidFill>
          <a:latin typeface="Verdana" pitchFamily="34" charset="0"/>
          <a:ea typeface="Osaka" pitchFamily="1" charset="-128"/>
        </a:defRPr>
      </a:lvl3pPr>
      <a:lvl4pPr algn="l" rtl="0" fontAlgn="base">
        <a:spcBef>
          <a:spcPct val="0"/>
        </a:spcBef>
        <a:spcAft>
          <a:spcPct val="0"/>
        </a:spcAft>
        <a:defRPr sz="3200" b="1">
          <a:solidFill>
            <a:srgbClr val="F8F8F8"/>
          </a:solidFill>
          <a:latin typeface="Verdana" pitchFamily="34" charset="0"/>
          <a:ea typeface="Osaka" pitchFamily="1" charset="-128"/>
        </a:defRPr>
      </a:lvl4pPr>
      <a:lvl5pPr algn="l" rtl="0" fontAlgn="base">
        <a:spcBef>
          <a:spcPct val="0"/>
        </a:spcBef>
        <a:spcAft>
          <a:spcPct val="0"/>
        </a:spcAft>
        <a:defRPr sz="3200" b="1">
          <a:solidFill>
            <a:srgbClr val="F8F8F8"/>
          </a:solidFill>
          <a:latin typeface="Verdana" pitchFamily="34" charset="0"/>
          <a:ea typeface="Osaka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F8F8F8"/>
          </a:solidFill>
          <a:latin typeface="Verdana" pitchFamily="34" charset="0"/>
          <a:ea typeface="Osaka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F8F8F8"/>
          </a:solidFill>
          <a:latin typeface="Verdana" pitchFamily="34" charset="0"/>
          <a:ea typeface="Osaka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F8F8F8"/>
          </a:solidFill>
          <a:latin typeface="Verdana" pitchFamily="34" charset="0"/>
          <a:ea typeface="Osaka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F8F8F8"/>
          </a:solidFill>
          <a:latin typeface="Verdana" pitchFamily="34" charset="0"/>
          <a:ea typeface="Osaka" pitchFamily="1" charset="-128"/>
        </a:defRPr>
      </a:lvl9pPr>
    </p:titleStyle>
    <p:bodyStyle>
      <a:lvl1pPr marL="1588" indent="-1588" algn="l" rtl="0" fontAlgn="base">
        <a:lnSpc>
          <a:spcPts val="2400"/>
        </a:lnSpc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341313" indent="-166688" algn="l" rtl="0" fontAlgn="base">
        <a:lnSpc>
          <a:spcPts val="2400"/>
        </a:lnSpc>
        <a:spcBef>
          <a:spcPct val="20000"/>
        </a:spcBef>
        <a:spcAft>
          <a:spcPct val="0"/>
        </a:spcAft>
        <a:buFont typeface="Times" pitchFamily="1" charset="0"/>
        <a:buChar char="•"/>
        <a:defRPr sz="2400">
          <a:solidFill>
            <a:schemeClr val="tx1"/>
          </a:solidFill>
          <a:latin typeface="+mn-lt"/>
          <a:ea typeface="+mn-ea"/>
        </a:defRPr>
      </a:lvl2pPr>
      <a:lvl3pPr marL="1144588" indent="-228600" algn="l" rtl="0" fontAlgn="base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studentaid.ed.gov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yfedloan.org/manage-account/loan-forgiveness-discharge-programs/public-service-loan-forgiveness.shtml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ks.harvard.edu/degrees/sfs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opm.gov/oca/pay/StudentLoan/HTML/QandAs.asp" TargetMode="External"/><Relationship Id="rId5" Type="http://schemas.openxmlformats.org/officeDocument/2006/relationships/hyperlink" Target="http://hms.harvard.edu/departments/financial-aid-harvard-medical-school/loan-forgiveness/loan-repayment-assistance-program-lrap" TargetMode="External"/><Relationship Id="rId4" Type="http://schemas.openxmlformats.org/officeDocument/2006/relationships/hyperlink" Target="https://hls.harvard.edu/dept/sfs/lipp/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rs.gov/pub/irs-pdf/p970.pdf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studentaid.ed.gov/repay-loans/consolidation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hyperlink" Target="sfs.harvard.edu" TargetMode="External"/><Relationship Id="rId13" Type="http://schemas.openxmlformats.org/officeDocument/2006/relationships/hyperlink" Target="http://www.paybacksmarter.com/" TargetMode="External"/><Relationship Id="rId3" Type="http://schemas.openxmlformats.org/officeDocument/2006/relationships/hyperlink" Target="http://www.heartlandecsi.com/" TargetMode="External"/><Relationship Id="rId7" Type="http://schemas.openxmlformats.org/officeDocument/2006/relationships/hyperlink" Target="http://www.nslds.ed.gov/" TargetMode="External"/><Relationship Id="rId12" Type="http://schemas.openxmlformats.org/officeDocument/2006/relationships/hyperlink" Target="http://www.annualcreditreport.com/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tudentloans.gov/" TargetMode="External"/><Relationship Id="rId11" Type="http://schemas.openxmlformats.org/officeDocument/2006/relationships/hyperlink" Target="https://studentaid.ed.gov/sites/default/files/repaying-your-loans.pdf" TargetMode="External"/><Relationship Id="rId5" Type="http://schemas.openxmlformats.org/officeDocument/2006/relationships/hyperlink" Target="https://studentaid.ed.gov/" TargetMode="External"/><Relationship Id="rId10" Type="http://schemas.openxmlformats.org/officeDocument/2006/relationships/hyperlink" Target="http://ibrinfo.org/" TargetMode="External"/><Relationship Id="rId4" Type="http://schemas.openxmlformats.org/officeDocument/2006/relationships/hyperlink" Target="https://gpx.globalpay.wu.com/harvarduniversitystudentloan" TargetMode="External"/><Relationship Id="rId9" Type="http://schemas.openxmlformats.org/officeDocument/2006/relationships/hyperlink" Target="http://www.ombudsman.ed.gov/" TargetMode="External"/><Relationship Id="rId14" Type="http://schemas.openxmlformats.org/officeDocument/2006/relationships/hyperlink" Target="http://www.youcandealwithit.com/borrowers/calculators-and-resources/calculators/loan-repayment-calculator.shtml" TargetMode="Externa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myfedloan.org/" TargetMode="External"/><Relationship Id="rId13" Type="http://schemas.openxmlformats.org/officeDocument/2006/relationships/hyperlink" Target="http://www.nelnet.com/" TargetMode="External"/><Relationship Id="rId3" Type="http://schemas.openxmlformats.org/officeDocument/2006/relationships/hyperlink" Target="mailto:student_loans@harvard.edu" TargetMode="External"/><Relationship Id="rId7" Type="http://schemas.openxmlformats.org/officeDocument/2006/relationships/hyperlink" Target="https://www.edfinancial.com/home" TargetMode="External"/><Relationship Id="rId12" Type="http://schemas.openxmlformats.org/officeDocument/2006/relationships/hyperlink" Target="http://www.navient.com/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mycornerstoneloan.org/" TargetMode="External"/><Relationship Id="rId11" Type="http://schemas.openxmlformats.org/officeDocument/2006/relationships/hyperlink" Target="https://www.mohela.com/" TargetMode="External"/><Relationship Id="rId5" Type="http://schemas.openxmlformats.org/officeDocument/2006/relationships/hyperlink" Target="https://studentaid.ed.gov/sa/" TargetMode="External"/><Relationship Id="rId15" Type="http://schemas.openxmlformats.org/officeDocument/2006/relationships/hyperlink" Target="http://services.vsac.org/wps/wcm/connect/vsac/VSAC" TargetMode="External"/><Relationship Id="rId10" Type="http://schemas.openxmlformats.org/officeDocument/2006/relationships/hyperlink" Target="http://www.mygreatlakes.org/" TargetMode="External"/><Relationship Id="rId4" Type="http://schemas.openxmlformats.org/officeDocument/2006/relationships/hyperlink" Target="http://www.nslds.ed.gov/" TargetMode="External"/><Relationship Id="rId9" Type="http://schemas.openxmlformats.org/officeDocument/2006/relationships/hyperlink" Target="http://gsmr.org/" TargetMode="External"/><Relationship Id="rId14" Type="http://schemas.openxmlformats.org/officeDocument/2006/relationships/hyperlink" Target="http://www.osla.org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sfs.harvard.edu/2015-2016-private-loan-options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studentaid.ed.gov/types/loans/federal-vs-private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studentloans.gov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ecsi.net/exitK4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2413385" y="2718374"/>
            <a:ext cx="698422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FFC000"/>
                </a:solidFill>
                <a:cs typeface="Times New Roman" panose="02020603050405020304" pitchFamily="18" charset="0"/>
              </a:rPr>
              <a:t>Student Loan Management</a:t>
            </a:r>
            <a:endParaRPr lang="en-US" sz="3200" b="1" dirty="0">
              <a:solidFill>
                <a:srgbClr val="FFC000"/>
              </a:solidFill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886200" y="4872337"/>
            <a:ext cx="4038599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3352800" y="3429000"/>
            <a:ext cx="47244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noAutofit/>
          </a:bodyPr>
          <a:lstStyle/>
          <a:p>
            <a:pPr eaLnBrk="1" hangingPunct="1">
              <a:spcBef>
                <a:spcPts val="0"/>
              </a:spcBef>
            </a:pPr>
            <a:r>
              <a:rPr lang="en-US" b="1" dirty="0" smtClean="0">
                <a:solidFill>
                  <a:schemeClr val="accent2"/>
                </a:solidFill>
              </a:rPr>
              <a:t>Natasha Onken</a:t>
            </a:r>
          </a:p>
          <a:p>
            <a:pPr eaLnBrk="1" hangingPunct="1">
              <a:spcBef>
                <a:spcPts val="0"/>
              </a:spcBef>
            </a:pPr>
            <a:r>
              <a:rPr lang="en-US" b="1" dirty="0" smtClean="0">
                <a:solidFill>
                  <a:schemeClr val="accent2"/>
                </a:solidFill>
              </a:rPr>
              <a:t>Harvard Law School</a:t>
            </a:r>
          </a:p>
          <a:p>
            <a:pPr eaLnBrk="1" hangingPunct="1">
              <a:spcBef>
                <a:spcPts val="0"/>
              </a:spcBef>
            </a:pPr>
            <a:endParaRPr lang="en-US" b="1" dirty="0">
              <a:solidFill>
                <a:schemeClr val="accent2"/>
              </a:solidFill>
            </a:endParaRPr>
          </a:p>
          <a:p>
            <a:pPr eaLnBrk="1" hangingPunct="1">
              <a:spcBef>
                <a:spcPts val="0"/>
              </a:spcBef>
            </a:pPr>
            <a:r>
              <a:rPr lang="en-US" b="1" dirty="0" smtClean="0">
                <a:solidFill>
                  <a:schemeClr val="accent2"/>
                </a:solidFill>
                <a:latin typeface="+mn-lt"/>
              </a:rPr>
              <a:t>Erica Mauro &amp; Helen Showard</a:t>
            </a:r>
          </a:p>
          <a:p>
            <a:pPr eaLnBrk="1" hangingPunct="1">
              <a:spcBef>
                <a:spcPts val="0"/>
              </a:spcBef>
            </a:pPr>
            <a:r>
              <a:rPr lang="en-US" b="1" dirty="0" smtClean="0">
                <a:solidFill>
                  <a:schemeClr val="accent2"/>
                </a:solidFill>
                <a:latin typeface="+mn-lt"/>
              </a:rPr>
              <a:t>Harvard Student Loan Office</a:t>
            </a:r>
          </a:p>
          <a:p>
            <a:pPr eaLnBrk="1" hangingPunct="1">
              <a:spcBef>
                <a:spcPct val="50000"/>
              </a:spcBef>
            </a:pPr>
            <a:endParaRPr lang="en-US" b="1" dirty="0">
              <a:solidFill>
                <a:schemeClr val="accent2"/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60000">
            <a:off x="407344" y="1566079"/>
            <a:ext cx="2858704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7" name="Rectangle 5"/>
          <p:cNvSpPr>
            <a:spLocks noGrp="1" noChangeArrowheads="1"/>
          </p:cNvSpPr>
          <p:nvPr>
            <p:ph type="title"/>
          </p:nvPr>
        </p:nvSpPr>
        <p:spPr>
          <a:xfrm>
            <a:off x="152401" y="152400"/>
            <a:ext cx="7635875" cy="609600"/>
          </a:xfrm>
        </p:spPr>
        <p:txBody>
          <a:bodyPr>
            <a:noAutofit/>
          </a:bodyPr>
          <a:lstStyle/>
          <a:p>
            <a:r>
              <a:rPr lang="en-US" dirty="0" smtClean="0"/>
              <a:t>Cancellation</a:t>
            </a:r>
            <a:endParaRPr lang="en-US" sz="4000" dirty="0"/>
          </a:p>
        </p:txBody>
      </p:sp>
      <p:sp>
        <p:nvSpPr>
          <p:cNvPr id="141315" name="Rectangle 3"/>
          <p:cNvSpPr>
            <a:spLocks noGrp="1" noChangeArrowheads="1"/>
          </p:cNvSpPr>
          <p:nvPr>
            <p:ph idx="1"/>
          </p:nvPr>
        </p:nvSpPr>
        <p:spPr>
          <a:xfrm>
            <a:off x="381002" y="1447800"/>
            <a:ext cx="7891462" cy="40909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200" b="1" dirty="0" smtClean="0"/>
              <a:t>Cancellation</a:t>
            </a:r>
          </a:p>
          <a:p>
            <a:pPr marL="174625" lvl="1" indent="0">
              <a:lnSpc>
                <a:spcPct val="90000"/>
              </a:lnSpc>
              <a:buClr>
                <a:srgbClr val="FFC000"/>
              </a:buClr>
              <a:buNone/>
            </a:pPr>
            <a:endParaRPr lang="en-US" sz="1200" b="1" dirty="0"/>
          </a:p>
          <a:p>
            <a:pPr marL="174625" lvl="1" indent="0">
              <a:lnSpc>
                <a:spcPct val="90000"/>
              </a:lnSpc>
              <a:buClr>
                <a:srgbClr val="FFC000"/>
              </a:buClr>
              <a:buNone/>
            </a:pPr>
            <a:r>
              <a:rPr lang="en-US" dirty="0" smtClean="0"/>
              <a:t>Releases </a:t>
            </a:r>
            <a:r>
              <a:rPr lang="en-US" dirty="0"/>
              <a:t>you from all obligations to repay your </a:t>
            </a:r>
            <a:r>
              <a:rPr lang="en-US" dirty="0" smtClean="0"/>
              <a:t>loans</a:t>
            </a:r>
          </a:p>
          <a:p>
            <a:pPr lvl="1">
              <a:lnSpc>
                <a:spcPct val="90000"/>
              </a:lnSpc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dirty="0" smtClean="0"/>
              <a:t>Total </a:t>
            </a:r>
            <a:r>
              <a:rPr lang="en-US" dirty="0"/>
              <a:t>and permanent </a:t>
            </a:r>
            <a:r>
              <a:rPr lang="en-US" dirty="0" smtClean="0"/>
              <a:t>disability</a:t>
            </a:r>
          </a:p>
          <a:p>
            <a:pPr lvl="1">
              <a:lnSpc>
                <a:spcPct val="90000"/>
              </a:lnSpc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dirty="0" smtClean="0"/>
              <a:t>Death</a:t>
            </a:r>
            <a:endParaRPr lang="en-US" dirty="0"/>
          </a:p>
          <a:p>
            <a:pPr lvl="1">
              <a:lnSpc>
                <a:spcPct val="90000"/>
              </a:lnSpc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dirty="0" smtClean="0"/>
              <a:t>Fraudulent </a:t>
            </a:r>
            <a:r>
              <a:rPr lang="en-US" dirty="0"/>
              <a:t>certification of </a:t>
            </a:r>
            <a:r>
              <a:rPr lang="en-US" dirty="0" smtClean="0"/>
              <a:t>loan by school</a:t>
            </a:r>
          </a:p>
          <a:p>
            <a:pPr lvl="1">
              <a:lnSpc>
                <a:spcPct val="90000"/>
              </a:lnSpc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dirty="0" smtClean="0"/>
              <a:t>Loan </a:t>
            </a:r>
            <a:r>
              <a:rPr lang="en-US" dirty="0"/>
              <a:t>Forgiveness </a:t>
            </a:r>
            <a:r>
              <a:rPr lang="en-US" dirty="0" smtClean="0"/>
              <a:t>Programs</a:t>
            </a:r>
          </a:p>
        </p:txBody>
      </p:sp>
    </p:spTree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533400" y="1295400"/>
            <a:ext cx="7635875" cy="5334000"/>
          </a:xfrm>
          <a:prstGeom prst="rect">
            <a:avLst/>
          </a:prstGeom>
        </p:spPr>
        <p:txBody>
          <a:bodyPr/>
          <a:lstStyle>
            <a:lvl1pPr marL="1588" indent="-1588" algn="l" rtl="0" fontAlgn="base">
              <a:lnSpc>
                <a:spcPts val="2400"/>
              </a:lnSpc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1313" indent="-166688" algn="l" rtl="0" fontAlgn="base">
              <a:lnSpc>
                <a:spcPts val="2400"/>
              </a:lnSpc>
              <a:spcBef>
                <a:spcPct val="20000"/>
              </a:spcBef>
              <a:spcAft>
                <a:spcPct val="0"/>
              </a:spcAft>
              <a:buFont typeface="Times" pitchFamily="1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4588" indent="-228600" algn="l" rtl="0" fontAlgn="base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b="1" kern="0" dirty="0" smtClean="0"/>
              <a:t>Teacher Cancellation</a:t>
            </a:r>
          </a:p>
          <a:p>
            <a:pPr lvl="2" eaLnBrk="1" hangingPunct="1">
              <a:lnSpc>
                <a:spcPct val="90000"/>
              </a:lnSpc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2000" kern="0" dirty="0" smtClean="0"/>
              <a:t> Teacher at low income schools (Title I)</a:t>
            </a:r>
          </a:p>
          <a:p>
            <a:pPr marL="1258888" lvl="2" indent="-342900" eaLnBrk="1" hangingPunct="1">
              <a:lnSpc>
                <a:spcPct val="90000"/>
              </a:lnSpc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2000" kern="0" dirty="0" smtClean="0"/>
              <a:t>Special education teachers</a:t>
            </a:r>
          </a:p>
          <a:p>
            <a:pPr marL="1258888" lvl="2" indent="-342900" eaLnBrk="1" hangingPunct="1">
              <a:lnSpc>
                <a:spcPct val="90000"/>
              </a:lnSpc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2000" kern="0" dirty="0" smtClean="0"/>
              <a:t>Field of expertise (math, science, foreign language)</a:t>
            </a:r>
          </a:p>
          <a:p>
            <a:pPr marL="1258888" lvl="2" indent="-342900" eaLnBrk="1" hangingPunct="1">
              <a:lnSpc>
                <a:spcPct val="90000"/>
              </a:lnSpc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2000" kern="0" dirty="0" smtClean="0"/>
              <a:t>Early Intervention</a:t>
            </a:r>
          </a:p>
          <a:p>
            <a:pPr marL="1258888" lvl="2" indent="-342900" eaLnBrk="1" hangingPunct="1">
              <a:lnSpc>
                <a:spcPct val="90000"/>
              </a:lnSpc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2000" kern="0" dirty="0" smtClean="0"/>
              <a:t>Head Start</a:t>
            </a:r>
          </a:p>
          <a:p>
            <a:pPr marL="1258888" lvl="2" indent="-342900" eaLnBrk="1" hangingPunct="1">
              <a:lnSpc>
                <a:spcPct val="90000"/>
              </a:lnSpc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2000" kern="0" dirty="0" smtClean="0"/>
              <a:t>Speech-Language Pathology</a:t>
            </a:r>
          </a:p>
          <a:p>
            <a:pPr marL="112713" lvl="1" indent="0" eaLnBrk="1" hangingPunct="1">
              <a:lnSpc>
                <a:spcPct val="90000"/>
              </a:lnSpc>
              <a:buClr>
                <a:srgbClr val="FFC000"/>
              </a:buClr>
              <a:buNone/>
            </a:pPr>
            <a:r>
              <a:rPr lang="en-US" b="1" kern="0" dirty="0" smtClean="0"/>
              <a:t>Public</a:t>
            </a:r>
            <a:r>
              <a:rPr lang="en-US" sz="2000" b="1" kern="0" dirty="0" smtClean="0"/>
              <a:t> </a:t>
            </a:r>
            <a:r>
              <a:rPr lang="en-US" b="1" kern="0" dirty="0" smtClean="0"/>
              <a:t>Service</a:t>
            </a:r>
            <a:r>
              <a:rPr lang="en-US" sz="2000" b="1" kern="0" dirty="0" smtClean="0"/>
              <a:t> </a:t>
            </a:r>
            <a:r>
              <a:rPr lang="en-US" b="1" kern="0" dirty="0" smtClean="0"/>
              <a:t>Cancellation</a:t>
            </a:r>
            <a:endParaRPr lang="en-US" sz="2000" b="1" kern="0" dirty="0" smtClean="0"/>
          </a:p>
          <a:p>
            <a:pPr lvl="2" eaLnBrk="1" hangingPunct="1">
              <a:lnSpc>
                <a:spcPct val="90000"/>
              </a:lnSpc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2000" kern="0" dirty="0" smtClean="0"/>
              <a:t> Employees of non-profit child or family service agencies        serving children in low-income communities</a:t>
            </a:r>
          </a:p>
          <a:p>
            <a:pPr lvl="2" eaLnBrk="1" hangingPunct="1">
              <a:lnSpc>
                <a:spcPct val="90000"/>
              </a:lnSpc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2000" kern="0" dirty="0" smtClean="0"/>
              <a:t> Nurses and medical technicians</a:t>
            </a:r>
          </a:p>
          <a:p>
            <a:pPr lvl="2" eaLnBrk="1" hangingPunct="1">
              <a:lnSpc>
                <a:spcPct val="90000"/>
              </a:lnSpc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2000" kern="0" dirty="0" smtClean="0"/>
              <a:t> Law enforcement or corrections officers</a:t>
            </a:r>
          </a:p>
          <a:p>
            <a:pPr lvl="2" eaLnBrk="1" hangingPunct="1">
              <a:lnSpc>
                <a:spcPct val="90000"/>
              </a:lnSpc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2000" kern="0" dirty="0" smtClean="0"/>
              <a:t> Full time fire fighter</a:t>
            </a:r>
          </a:p>
          <a:p>
            <a:pPr lvl="2" eaLnBrk="1" hangingPunct="1">
              <a:lnSpc>
                <a:spcPct val="90000"/>
              </a:lnSpc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2000" kern="0" dirty="0" smtClean="0"/>
              <a:t> Military Service</a:t>
            </a:r>
          </a:p>
          <a:p>
            <a:pPr lvl="2" eaLnBrk="1" hangingPunct="1">
              <a:lnSpc>
                <a:spcPct val="90000"/>
              </a:lnSpc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2000" kern="0" dirty="0" smtClean="0"/>
              <a:t> Peace Corp volunteers</a:t>
            </a:r>
          </a:p>
          <a:p>
            <a:pPr marL="174625" lvl="1" indent="0" eaLnBrk="1" hangingPunct="1">
              <a:lnSpc>
                <a:spcPct val="90000"/>
              </a:lnSpc>
              <a:buNone/>
            </a:pPr>
            <a:endParaRPr lang="en-US" kern="0" dirty="0"/>
          </a:p>
        </p:txBody>
      </p:sp>
      <p:sp>
        <p:nvSpPr>
          <p:cNvPr id="3" name="Rectangle 5"/>
          <p:cNvSpPr txBox="1">
            <a:spLocks noChangeArrowheads="1"/>
          </p:cNvSpPr>
          <p:nvPr/>
        </p:nvSpPr>
        <p:spPr>
          <a:xfrm>
            <a:off x="152401" y="152400"/>
            <a:ext cx="7635875" cy="609600"/>
          </a:xfrm>
          <a:prstGeom prst="rect">
            <a:avLst/>
          </a:prstGeom>
        </p:spPr>
        <p:txBody>
          <a:bodyPr>
            <a:no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8F8F8"/>
                </a:solidFill>
                <a:latin typeface="Times New Roman" panose="02020603050405020304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8F8F8"/>
                </a:solidFill>
                <a:latin typeface="Verdana" pitchFamily="34" charset="0"/>
                <a:ea typeface="Osaka" pitchFamily="1" charset="-128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8F8F8"/>
                </a:solidFill>
                <a:latin typeface="Verdana" pitchFamily="34" charset="0"/>
                <a:ea typeface="Osaka" pitchFamily="1" charset="-128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8F8F8"/>
                </a:solidFill>
                <a:latin typeface="Verdana" pitchFamily="34" charset="0"/>
                <a:ea typeface="Osaka" pitchFamily="1" charset="-128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8F8F8"/>
                </a:solidFill>
                <a:latin typeface="Verdana" pitchFamily="34" charset="0"/>
                <a:ea typeface="Osaka" pitchFamily="1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8F8F8"/>
                </a:solidFill>
                <a:latin typeface="Verdana" pitchFamily="34" charset="0"/>
                <a:ea typeface="Osaka" pitchFamily="1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8F8F8"/>
                </a:solidFill>
                <a:latin typeface="Verdana" pitchFamily="34" charset="0"/>
                <a:ea typeface="Osaka" pitchFamily="1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8F8F8"/>
                </a:solidFill>
                <a:latin typeface="Verdana" pitchFamily="34" charset="0"/>
                <a:ea typeface="Osaka" pitchFamily="1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8F8F8"/>
                </a:solidFill>
                <a:latin typeface="Verdana" pitchFamily="34" charset="0"/>
                <a:ea typeface="Osaka" pitchFamily="1" charset="-128"/>
              </a:defRPr>
            </a:lvl9pPr>
          </a:lstStyle>
          <a:p>
            <a:pPr eaLnBrk="1" hangingPunct="1"/>
            <a:r>
              <a:rPr lang="en-US" kern="0" dirty="0" smtClean="0"/>
              <a:t>Federal Perkins Cancellation</a:t>
            </a:r>
            <a:endParaRPr lang="en-US" sz="4000" kern="0" dirty="0"/>
          </a:p>
        </p:txBody>
      </p:sp>
    </p:spTree>
    <p:extLst>
      <p:ext uri="{BB962C8B-B14F-4D97-AF65-F5344CB8AC3E}">
        <p14:creationId xmlns:p14="http://schemas.microsoft.com/office/powerpoint/2010/main" val="2381255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228600"/>
            <a:ext cx="7635875" cy="609600"/>
          </a:xfrm>
        </p:spPr>
        <p:txBody>
          <a:bodyPr>
            <a:noAutofit/>
          </a:bodyPr>
          <a:lstStyle/>
          <a:p>
            <a:r>
              <a:rPr lang="en-US" dirty="0" smtClean="0"/>
              <a:t>Default</a:t>
            </a:r>
            <a:endParaRPr lang="en-US" sz="4000" dirty="0"/>
          </a:p>
        </p:txBody>
      </p:sp>
      <p:sp>
        <p:nvSpPr>
          <p:cNvPr id="16589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52401" y="1219200"/>
            <a:ext cx="5029200" cy="5486400"/>
          </a:xfrm>
        </p:spPr>
        <p:txBody>
          <a:bodyPr>
            <a:noAutofit/>
          </a:bodyPr>
          <a:lstStyle/>
          <a:p>
            <a:pPr marL="174625" lvl="1" indent="0">
              <a:lnSpc>
                <a:spcPct val="220000"/>
              </a:lnSpc>
              <a:spcBef>
                <a:spcPts val="0"/>
              </a:spcBef>
              <a:buClr>
                <a:srgbClr val="FFC000"/>
              </a:buClr>
              <a:buNone/>
            </a:pPr>
            <a:r>
              <a:rPr lang="en-US" sz="1600" b="1" dirty="0"/>
              <a:t>Consequences</a:t>
            </a:r>
            <a:endParaRPr lang="en-US" sz="1200" b="1" dirty="0"/>
          </a:p>
          <a:p>
            <a:pPr marL="1258888" lvl="2" indent="-342900">
              <a:lnSpc>
                <a:spcPct val="220000"/>
              </a:lnSpc>
              <a:spcBef>
                <a:spcPts val="0"/>
              </a:spcBef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1400" dirty="0" smtClean="0"/>
              <a:t>Stays </a:t>
            </a:r>
            <a:r>
              <a:rPr lang="en-US" sz="1400" dirty="0"/>
              <a:t>on credit history for </a:t>
            </a:r>
            <a:r>
              <a:rPr lang="en-US" sz="1400" dirty="0" smtClean="0"/>
              <a:t>7 years</a:t>
            </a:r>
            <a:endParaRPr lang="en-US" sz="1400" dirty="0"/>
          </a:p>
          <a:p>
            <a:pPr marL="1258888" lvl="2" indent="-342900">
              <a:lnSpc>
                <a:spcPct val="220000"/>
              </a:lnSpc>
              <a:spcBef>
                <a:spcPts val="0"/>
              </a:spcBef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1400" dirty="0" smtClean="0"/>
              <a:t>Wage garnishment</a:t>
            </a:r>
            <a:endParaRPr lang="en-US" sz="1400" dirty="0"/>
          </a:p>
          <a:p>
            <a:pPr marL="1258888" lvl="2" indent="-342900">
              <a:lnSpc>
                <a:spcPct val="22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1400" dirty="0" smtClean="0"/>
              <a:t>Loss of tax refund</a:t>
            </a:r>
            <a:endParaRPr lang="en-US" sz="1400" dirty="0"/>
          </a:p>
          <a:p>
            <a:pPr marL="1258888" lvl="2" indent="-342900">
              <a:lnSpc>
                <a:spcPct val="220000"/>
              </a:lnSpc>
              <a:spcBef>
                <a:spcPts val="0"/>
              </a:spcBef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1400" dirty="0"/>
              <a:t>Professional accreditations </a:t>
            </a:r>
            <a:r>
              <a:rPr lang="en-US" sz="1400" dirty="0" smtClean="0"/>
              <a:t>may not be renewed</a:t>
            </a:r>
            <a:endParaRPr lang="en-US" sz="2400" dirty="0" smtClean="0">
              <a:solidFill>
                <a:schemeClr val="tx2"/>
              </a:solidFill>
              <a:ea typeface="+mj-ea"/>
              <a:cs typeface="+mj-cs"/>
            </a:endParaRPr>
          </a:p>
          <a:p>
            <a:pPr marL="320040" lvl="1" indent="0">
              <a:lnSpc>
                <a:spcPct val="220000"/>
              </a:lnSpc>
              <a:spcBef>
                <a:spcPts val="0"/>
              </a:spcBef>
              <a:buClr>
                <a:srgbClr val="FFC000"/>
              </a:buClr>
              <a:buNone/>
            </a:pPr>
            <a:r>
              <a:rPr lang="en-US" sz="1600" b="1" dirty="0" smtClean="0">
                <a:solidFill>
                  <a:schemeClr val="tx2"/>
                </a:solidFill>
                <a:ea typeface="+mj-ea"/>
                <a:cs typeface="+mj-cs"/>
              </a:rPr>
              <a:t>Avoiding </a:t>
            </a:r>
            <a:r>
              <a:rPr lang="en-US" sz="1600" b="1" dirty="0">
                <a:solidFill>
                  <a:schemeClr val="tx2"/>
                </a:solidFill>
                <a:ea typeface="+mj-ea"/>
                <a:cs typeface="+mj-cs"/>
              </a:rPr>
              <a:t>Default</a:t>
            </a:r>
          </a:p>
          <a:p>
            <a:pPr lvl="2">
              <a:lnSpc>
                <a:spcPct val="220000"/>
              </a:lnSpc>
              <a:spcBef>
                <a:spcPts val="0"/>
              </a:spcBef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1400" dirty="0"/>
              <a:t>Deferments</a:t>
            </a:r>
          </a:p>
          <a:p>
            <a:pPr lvl="2">
              <a:lnSpc>
                <a:spcPct val="220000"/>
              </a:lnSpc>
              <a:spcBef>
                <a:spcPts val="0"/>
              </a:spcBef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1400" dirty="0"/>
              <a:t>Forbearance</a:t>
            </a:r>
          </a:p>
          <a:p>
            <a:pPr lvl="2">
              <a:lnSpc>
                <a:spcPct val="220000"/>
              </a:lnSpc>
              <a:spcBef>
                <a:spcPts val="0"/>
              </a:spcBef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1400" dirty="0"/>
              <a:t>Different Types of Payment Plans</a:t>
            </a:r>
          </a:p>
          <a:p>
            <a:pPr lvl="2">
              <a:lnSpc>
                <a:spcPct val="220000"/>
              </a:lnSpc>
              <a:spcBef>
                <a:spcPts val="0"/>
              </a:spcBef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1400" dirty="0"/>
              <a:t>Forgiveness/Repayment </a:t>
            </a:r>
            <a:r>
              <a:rPr lang="en-US" sz="1400" dirty="0" smtClean="0"/>
              <a:t>Assistance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>
          <a:xfrm>
            <a:off x="4953000" y="1295402"/>
            <a:ext cx="3962401" cy="4778375"/>
          </a:xfrm>
        </p:spPr>
        <p:txBody>
          <a:bodyPr/>
          <a:lstStyle/>
          <a:p>
            <a:pPr marL="320040" lvl="1" indent="0">
              <a:lnSpc>
                <a:spcPct val="200000"/>
              </a:lnSpc>
              <a:spcBef>
                <a:spcPts val="0"/>
              </a:spcBef>
              <a:buClr>
                <a:srgbClr val="FFC000"/>
              </a:buClr>
              <a:buNone/>
            </a:pPr>
            <a:r>
              <a:rPr lang="en-US" sz="1600" b="1" dirty="0">
                <a:solidFill>
                  <a:schemeClr val="tx2"/>
                </a:solidFill>
                <a:ea typeface="+mj-ea"/>
                <a:cs typeface="+mj-cs"/>
              </a:rPr>
              <a:t>Rehabilitation</a:t>
            </a:r>
          </a:p>
          <a:p>
            <a:pPr marL="914400" lvl="2" indent="0">
              <a:lnSpc>
                <a:spcPct val="100000"/>
              </a:lnSpc>
              <a:spcBef>
                <a:spcPts val="0"/>
              </a:spcBef>
              <a:buClr>
                <a:srgbClr val="FFC000"/>
              </a:buClr>
            </a:pPr>
            <a:endParaRPr lang="en-US" sz="1200" dirty="0" smtClean="0"/>
          </a:p>
          <a:p>
            <a:pPr marL="396875" lvl="1" indent="-285750">
              <a:lnSpc>
                <a:spcPct val="100000"/>
              </a:lnSpc>
              <a:spcBef>
                <a:spcPts val="0"/>
              </a:spcBef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1400" dirty="0" smtClean="0"/>
              <a:t>Help </a:t>
            </a:r>
            <a:r>
              <a:rPr lang="en-US" sz="1400" dirty="0"/>
              <a:t>getting out of default</a:t>
            </a:r>
          </a:p>
          <a:p>
            <a:pPr marL="1200150" lvl="2" indent="-285750">
              <a:lnSpc>
                <a:spcPct val="100000"/>
              </a:lnSpc>
              <a:spcBef>
                <a:spcPts val="0"/>
              </a:spcBef>
              <a:buClr>
                <a:srgbClr val="FFC000"/>
              </a:buClr>
              <a:buFont typeface="Wingdings 3" panose="05040102010807070707" pitchFamily="18" charset="2"/>
              <a:buChar char="´"/>
            </a:pPr>
            <a:endParaRPr lang="en-US" sz="1400" dirty="0" smtClean="0"/>
          </a:p>
          <a:p>
            <a:pPr marL="396875" lvl="1" indent="-285750">
              <a:lnSpc>
                <a:spcPct val="100000"/>
              </a:lnSpc>
              <a:spcBef>
                <a:spcPts val="0"/>
              </a:spcBef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1400" dirty="0" smtClean="0"/>
              <a:t>Make </a:t>
            </a:r>
            <a:r>
              <a:rPr lang="en-US" sz="1400" dirty="0"/>
              <a:t>9 consecutive on-time monthly payments</a:t>
            </a:r>
          </a:p>
          <a:p>
            <a:pPr marL="396875" lvl="1" indent="-285750">
              <a:lnSpc>
                <a:spcPct val="100000"/>
              </a:lnSpc>
              <a:spcBef>
                <a:spcPts val="0"/>
              </a:spcBef>
              <a:buClr>
                <a:srgbClr val="FFC000"/>
              </a:buClr>
              <a:buFont typeface="Wingdings 3" panose="05040102010807070707" pitchFamily="18" charset="2"/>
              <a:buChar char="´"/>
            </a:pPr>
            <a:endParaRPr lang="en-US" sz="1400" dirty="0" smtClean="0"/>
          </a:p>
          <a:p>
            <a:pPr marL="396875" lvl="1" indent="-285750">
              <a:lnSpc>
                <a:spcPct val="100000"/>
              </a:lnSpc>
              <a:spcBef>
                <a:spcPts val="0"/>
              </a:spcBef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1400" dirty="0" smtClean="0"/>
              <a:t>You </a:t>
            </a:r>
            <a:r>
              <a:rPr lang="en-US" sz="1400" dirty="0"/>
              <a:t>can </a:t>
            </a:r>
            <a:r>
              <a:rPr lang="en-US" sz="1400" dirty="0" smtClean="0"/>
              <a:t>only successfully </a:t>
            </a:r>
            <a:r>
              <a:rPr lang="en-US" sz="1400" dirty="0"/>
              <a:t>rehabilitate once</a:t>
            </a:r>
          </a:p>
          <a:p>
            <a:pPr marL="914400" lvl="2" indent="0">
              <a:lnSpc>
                <a:spcPct val="100000"/>
              </a:lnSpc>
              <a:spcBef>
                <a:spcPts val="0"/>
              </a:spcBef>
              <a:buClr>
                <a:srgbClr val="FFC000"/>
              </a:buClr>
            </a:pPr>
            <a:endParaRPr lang="en-US" sz="1400" dirty="0" smtClean="0"/>
          </a:p>
          <a:p>
            <a:pPr marL="914400" lvl="2" indent="0">
              <a:lnSpc>
                <a:spcPct val="100000"/>
              </a:lnSpc>
              <a:spcBef>
                <a:spcPts val="0"/>
              </a:spcBef>
              <a:buClr>
                <a:srgbClr val="FFC000"/>
              </a:buClr>
            </a:pPr>
            <a:r>
              <a:rPr lang="en-US" sz="1400" i="1" dirty="0" smtClean="0">
                <a:solidFill>
                  <a:srgbClr val="00B050"/>
                </a:solidFill>
              </a:rPr>
              <a:t>Benefits</a:t>
            </a:r>
          </a:p>
          <a:p>
            <a:pPr marL="914400" lvl="2" indent="0">
              <a:lnSpc>
                <a:spcPct val="100000"/>
              </a:lnSpc>
              <a:spcBef>
                <a:spcPts val="0"/>
              </a:spcBef>
              <a:buClr>
                <a:srgbClr val="FFC000"/>
              </a:buClr>
            </a:pPr>
            <a:endParaRPr lang="en-US" sz="1400" dirty="0"/>
          </a:p>
          <a:p>
            <a:pPr lvl="3">
              <a:lnSpc>
                <a:spcPct val="100000"/>
              </a:lnSpc>
              <a:spcBef>
                <a:spcPts val="0"/>
              </a:spcBef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sz="1400" dirty="0"/>
              <a:t>Delinquency eliminated</a:t>
            </a:r>
          </a:p>
          <a:p>
            <a:pPr lvl="3">
              <a:lnSpc>
                <a:spcPct val="100000"/>
              </a:lnSpc>
              <a:spcBef>
                <a:spcPts val="0"/>
              </a:spcBef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sz="1400" dirty="0"/>
              <a:t>Default removed from credit bureau</a:t>
            </a:r>
          </a:p>
          <a:p>
            <a:pPr lvl="3">
              <a:lnSpc>
                <a:spcPct val="100000"/>
              </a:lnSpc>
              <a:spcBef>
                <a:spcPts val="0"/>
              </a:spcBef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sz="1400" dirty="0"/>
              <a:t>Title IV eligibility for student financial assistance will be </a:t>
            </a:r>
            <a:r>
              <a:rPr lang="en-US" sz="1400" dirty="0" smtClean="0"/>
              <a:t>re-established after 6 on-time payments</a:t>
            </a:r>
            <a:endParaRPr lang="en-US" sz="1400" dirty="0"/>
          </a:p>
          <a:p>
            <a:pPr lvl="3">
              <a:lnSpc>
                <a:spcPct val="100000"/>
              </a:lnSpc>
              <a:spcBef>
                <a:spcPts val="0"/>
              </a:spcBef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sz="1400" dirty="0"/>
              <a:t>New repayment period may extend to 10 years</a:t>
            </a:r>
            <a:endParaRPr lang="en-US" sz="1400" b="1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533400" y="3733800"/>
            <a:ext cx="4572001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156113" y="152400"/>
            <a:ext cx="8911688" cy="747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Verdana" pitchFamily="34" charset="0"/>
                <a:ea typeface="ＭＳ Ｐゴシック" pitchFamily="1" charset="-128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Verdana" pitchFamily="34" charset="0"/>
                <a:ea typeface="ＭＳ Ｐゴシック" pitchFamily="1" charset="-128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Verdana" pitchFamily="34" charset="0"/>
                <a:ea typeface="ＭＳ Ｐゴシック" pitchFamily="1" charset="-128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Verdana" pitchFamily="34" charset="0"/>
                <a:ea typeface="ＭＳ Ｐゴシック" pitchFamily="1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Verdana" pitchFamily="34" charset="0"/>
                <a:ea typeface="ＭＳ Ｐゴシック" pitchFamily="1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Verdana" pitchFamily="34" charset="0"/>
                <a:ea typeface="ＭＳ Ｐゴシック" pitchFamily="1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Verdana" pitchFamily="34" charset="0"/>
                <a:ea typeface="ＭＳ Ｐゴシック" pitchFamily="1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Verdana" pitchFamily="34" charset="0"/>
                <a:ea typeface="ＭＳ Ｐゴシック" pitchFamily="1" charset="-128"/>
              </a:defRPr>
            </a:lvl9pPr>
          </a:lstStyle>
          <a:p>
            <a:pPr eaLnBrk="1" hangingPunct="1"/>
            <a:r>
              <a:rPr lang="en-US" kern="0" dirty="0" smtClean="0"/>
              <a:t>Things to remember:</a:t>
            </a:r>
            <a:endParaRPr lang="en-US" kern="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245165" y="1143000"/>
            <a:ext cx="8590722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fontAlgn="base">
              <a:lnSpc>
                <a:spcPts val="2400"/>
              </a:lnSpc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9725" indent="-165100" algn="l" rtl="0" fontAlgn="base">
              <a:lnSpc>
                <a:spcPts val="2400"/>
              </a:lnSpc>
              <a:spcBef>
                <a:spcPct val="20000"/>
              </a:spcBef>
              <a:spcAft>
                <a:spcPct val="0"/>
              </a:spcAft>
              <a:buFont typeface="Times" pitchFamily="1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fontAlgn="base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fontAlgn="base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fontAlgn="base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571500" indent="-571500" eaLnBrk="1" hangingPunct="1">
              <a:buClr>
                <a:srgbClr val="FFC000"/>
              </a:buClr>
              <a:buFont typeface="Wingdings 3" panose="05040102010807070707" pitchFamily="18" charset="2"/>
              <a:buChar char="´"/>
            </a:pPr>
            <a:endParaRPr lang="en-US" sz="2800" b="1" kern="0" dirty="0" smtClean="0"/>
          </a:p>
          <a:p>
            <a:pPr marL="571500" indent="-571500" eaLnBrk="1" hangingPunct="1"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b="1" kern="0" dirty="0" smtClean="0"/>
              <a:t>Loans are an obligation! </a:t>
            </a:r>
          </a:p>
          <a:p>
            <a:pPr eaLnBrk="1" hangingPunct="1">
              <a:lnSpc>
                <a:spcPts val="1500"/>
              </a:lnSpc>
              <a:buClr>
                <a:srgbClr val="FFC000"/>
              </a:buClr>
            </a:pPr>
            <a:endParaRPr lang="en-US" b="1" kern="0" dirty="0" smtClean="0"/>
          </a:p>
          <a:p>
            <a:pPr marL="571500" indent="-571500" eaLnBrk="1" hangingPunct="1">
              <a:lnSpc>
                <a:spcPct val="100000"/>
              </a:lnSpc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kern="0" dirty="0" smtClean="0"/>
              <a:t>Making late payments or missing payments can impact your credit.</a:t>
            </a:r>
          </a:p>
          <a:p>
            <a:pPr marL="571500" indent="-571500" eaLnBrk="1" hangingPunct="1">
              <a:lnSpc>
                <a:spcPts val="1500"/>
              </a:lnSpc>
              <a:buClr>
                <a:srgbClr val="FFC000"/>
              </a:buClr>
              <a:buFont typeface="Wingdings 3" panose="05040102010807070707" pitchFamily="18" charset="2"/>
              <a:buChar char="´"/>
            </a:pPr>
            <a:endParaRPr lang="en-US" kern="0" dirty="0" smtClean="0"/>
          </a:p>
          <a:p>
            <a:pPr marL="571500" indent="-571500" eaLnBrk="1" hangingPunct="1">
              <a:lnSpc>
                <a:spcPct val="100000"/>
              </a:lnSpc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kern="0" dirty="0" smtClean="0"/>
              <a:t>There are a number of options for student loan borrowers to avoid default.</a:t>
            </a:r>
          </a:p>
          <a:p>
            <a:pPr marL="571500" indent="-571500" eaLnBrk="1" hangingPunct="1">
              <a:lnSpc>
                <a:spcPts val="1500"/>
              </a:lnSpc>
              <a:buClr>
                <a:srgbClr val="FFC000"/>
              </a:buClr>
              <a:buFont typeface="Wingdings 3" panose="05040102010807070707" pitchFamily="18" charset="2"/>
              <a:buChar char="´"/>
            </a:pPr>
            <a:endParaRPr lang="en-US" kern="0" dirty="0" smtClean="0"/>
          </a:p>
          <a:p>
            <a:pPr marL="571500" indent="-571500" eaLnBrk="1" hangingPunct="1">
              <a:lnSpc>
                <a:spcPct val="100000"/>
              </a:lnSpc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kern="0" dirty="0" smtClean="0"/>
              <a:t>Don’t ignore your lender/servicer! They will help you avoid default.</a:t>
            </a:r>
          </a:p>
          <a:p>
            <a:pPr marL="571500" indent="-571500" eaLnBrk="1" hangingPunct="1">
              <a:lnSpc>
                <a:spcPts val="1500"/>
              </a:lnSpc>
              <a:buClr>
                <a:srgbClr val="FFC000"/>
              </a:buClr>
              <a:buFont typeface="Wingdings 3" panose="05040102010807070707" pitchFamily="18" charset="2"/>
              <a:buChar char="´"/>
            </a:pPr>
            <a:endParaRPr lang="en-US" kern="0" dirty="0" smtClean="0"/>
          </a:p>
          <a:p>
            <a:pPr marL="571500" indent="-571500" eaLnBrk="1" hangingPunct="1"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kern="0" dirty="0" smtClean="0"/>
              <a:t>Keep your contact information up-to-date with all your lenders/servicers.</a:t>
            </a:r>
          </a:p>
          <a:p>
            <a:pPr marL="457200" lvl="1" indent="0" eaLnBrk="1" hangingPunct="1">
              <a:buFont typeface="Times" pitchFamily="1" charset="0"/>
              <a:buNone/>
            </a:pPr>
            <a:endParaRPr lang="en-US" kern="0" dirty="0" smtClean="0"/>
          </a:p>
          <a:p>
            <a:pPr marL="457200" lvl="1" indent="0" eaLnBrk="1" hangingPunct="1">
              <a:buFont typeface="Times" pitchFamily="1" charset="0"/>
              <a:buNone/>
            </a:pPr>
            <a:endParaRPr lang="en-US" kern="0" dirty="0" smtClean="0"/>
          </a:p>
        </p:txBody>
      </p:sp>
    </p:spTree>
    <p:extLst>
      <p:ext uri="{BB962C8B-B14F-4D97-AF65-F5344CB8AC3E}">
        <p14:creationId xmlns:p14="http://schemas.microsoft.com/office/powerpoint/2010/main" val="2989473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7635875" cy="609600"/>
          </a:xfrm>
        </p:spPr>
        <p:txBody>
          <a:bodyPr/>
          <a:lstStyle/>
          <a:p>
            <a:r>
              <a:rPr lang="en-US" dirty="0" smtClean="0"/>
              <a:t>Federal Loan Terms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5485682"/>
              </p:ext>
            </p:extLst>
          </p:nvPr>
        </p:nvGraphicFramePr>
        <p:xfrm>
          <a:off x="152400" y="1295400"/>
          <a:ext cx="8839199" cy="465500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90787"/>
                <a:gridCol w="1961561"/>
                <a:gridCol w="1895273"/>
                <a:gridCol w="1895273"/>
                <a:gridCol w="1596305"/>
              </a:tblGrid>
              <a:tr h="77080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Loan Type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Undergraduate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Stafford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Graduate Stafford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Grad PLUS</a:t>
                      </a:r>
                      <a:br>
                        <a:rPr lang="en-US" sz="1600" dirty="0" smtClean="0"/>
                      </a:br>
                      <a:r>
                        <a:rPr lang="en-US" sz="1600" dirty="0" smtClean="0"/>
                        <a:t>(credit</a:t>
                      </a:r>
                      <a:r>
                        <a:rPr lang="en-US" sz="1600" baseline="0" dirty="0" smtClean="0"/>
                        <a:t> based)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Perkins </a:t>
                      </a:r>
                      <a:r>
                        <a:rPr lang="en-US" sz="900" dirty="0" smtClean="0"/>
                        <a:t>(not renewed as of 10/1/15)</a:t>
                      </a:r>
                    </a:p>
                    <a:p>
                      <a:r>
                        <a:rPr lang="en-US" sz="1100" dirty="0" smtClean="0">
                          <a:solidFill>
                            <a:srgbClr val="FF0000"/>
                          </a:solidFill>
                        </a:rPr>
                        <a:t>(Serviced</a:t>
                      </a:r>
                      <a:r>
                        <a:rPr lang="en-US" sz="1100" baseline="0" dirty="0" smtClean="0">
                          <a:solidFill>
                            <a:srgbClr val="FF0000"/>
                          </a:solidFill>
                        </a:rPr>
                        <a:t> through </a:t>
                      </a:r>
                      <a:r>
                        <a:rPr lang="en-US" sz="1100" i="1" baseline="0" dirty="0" smtClean="0">
                          <a:solidFill>
                            <a:srgbClr val="FF0000"/>
                          </a:solidFill>
                        </a:rPr>
                        <a:t>Harvard Student Loan Office</a:t>
                      </a:r>
                      <a:r>
                        <a:rPr lang="en-US" sz="1100" baseline="0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  <a:endParaRPr 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Interest Rate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15/16: 4.29%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15/16: 5.84%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15/16: </a:t>
                      </a:r>
                      <a:r>
                        <a:rPr lang="en-US" sz="1400" dirty="0" smtClean="0">
                          <a:solidFill>
                            <a:srgbClr val="FF0000"/>
                          </a:solidFill>
                        </a:rPr>
                        <a:t>6.84</a:t>
                      </a:r>
                      <a:r>
                        <a:rPr lang="en-US" sz="1400" dirty="0" smtClean="0"/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5.0%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46576">
                <a:tc>
                  <a:txBody>
                    <a:bodyPr/>
                    <a:lstStyle/>
                    <a:p>
                      <a:r>
                        <a:rPr lang="en-US" dirty="0" smtClean="0"/>
                        <a:t>Fees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1.068%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1.068%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4.272%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None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96551">
                <a:tc>
                  <a:txBody>
                    <a:bodyPr/>
                    <a:lstStyle/>
                    <a:p>
                      <a:r>
                        <a:rPr lang="en-US" dirty="0" smtClean="0"/>
                        <a:t>Borrowing Limit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$20,500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Cost of Education less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dirty="0" smtClean="0"/>
                        <a:t>Other Aid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$3,000-$8,000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1367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Grace Period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 months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 months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 months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 months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990600">
                <a:tc>
                  <a:txBody>
                    <a:bodyPr/>
                    <a:lstStyle/>
                    <a:p>
                      <a:r>
                        <a:rPr lang="en-US" dirty="0" smtClean="0"/>
                        <a:t>Repayment Plans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 year, 25 year, graduated, income driven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 year, 25 year, graduated, income driven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 year, 25 year, graduated, income driven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 year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1703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More Information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  <a:hlinkClick r:id="rId3"/>
                        </a:rPr>
                        <a:t>http://studentaid.ed.gov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  <a:hlinkClick r:id="rId3"/>
                        </a:rPr>
                        <a:t>http://studentaid.ed.gov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  <a:hlinkClick r:id="rId3"/>
                        </a:rPr>
                        <a:t>http://studentaid.ed.gov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 smtClean="0">
                          <a:solidFill>
                            <a:schemeClr val="tx1"/>
                          </a:solidFill>
                          <a:hlinkClick r:id="rId3"/>
                        </a:rPr>
                        <a:t>http://studentaid.ed.gov</a:t>
                      </a:r>
                      <a:endParaRPr lang="en-US" sz="105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6342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1" y="76200"/>
            <a:ext cx="7635875" cy="609600"/>
          </a:xfrm>
        </p:spPr>
        <p:txBody>
          <a:bodyPr>
            <a:noAutofit/>
          </a:bodyPr>
          <a:lstStyle/>
          <a:p>
            <a:r>
              <a:rPr lang="en-US" dirty="0" smtClean="0"/>
              <a:t>Federal Repayment </a:t>
            </a:r>
            <a:r>
              <a:rPr lang="en-US" dirty="0"/>
              <a:t>Plans</a:t>
            </a:r>
          </a:p>
        </p:txBody>
      </p:sp>
      <p:sp>
        <p:nvSpPr>
          <p:cNvPr id="239619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524002"/>
            <a:ext cx="7315200" cy="3539527"/>
          </a:xfrm>
        </p:spPr>
        <p:txBody>
          <a:bodyPr>
            <a:normAutofit/>
          </a:bodyPr>
          <a:lstStyle/>
          <a:p>
            <a:pPr marL="342900" indent="-342900"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dirty="0"/>
              <a:t>No penalty for early repayment</a:t>
            </a:r>
          </a:p>
          <a:p>
            <a:pPr marL="342900" indent="-342900">
              <a:buClr>
                <a:srgbClr val="FFC000"/>
              </a:buClr>
              <a:buFont typeface="Wingdings 3" panose="05040102010807070707" pitchFamily="18" charset="2"/>
              <a:buChar char="´"/>
            </a:pPr>
            <a:endParaRPr lang="en-US" dirty="0"/>
          </a:p>
          <a:p>
            <a:pPr marL="342900" indent="-342900"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dirty="0"/>
              <a:t>Borrowers can change repayment </a:t>
            </a:r>
            <a:r>
              <a:rPr lang="en-US" dirty="0" smtClean="0"/>
              <a:t>plans (</a:t>
            </a:r>
            <a:r>
              <a:rPr lang="en-US" dirty="0"/>
              <a:t>but be careful if switching out of </a:t>
            </a:r>
            <a:r>
              <a:rPr lang="en-US" dirty="0" smtClean="0"/>
              <a:t>IDR</a:t>
            </a:r>
            <a:r>
              <a:rPr lang="en-US" dirty="0"/>
              <a:t>!)</a:t>
            </a:r>
          </a:p>
          <a:p>
            <a:pPr marL="342900" indent="-342900">
              <a:buClr>
                <a:srgbClr val="FFC000"/>
              </a:buClr>
              <a:buFont typeface="Wingdings 3" panose="05040102010807070707" pitchFamily="18" charset="2"/>
              <a:buChar char="´"/>
            </a:pPr>
            <a:endParaRPr lang="en-US" dirty="0"/>
          </a:p>
          <a:p>
            <a:pPr marL="342900" indent="-342900"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dirty="0"/>
              <a:t>Borrowers can request shorter repayment </a:t>
            </a:r>
            <a:r>
              <a:rPr lang="en-US" dirty="0" smtClean="0"/>
              <a:t>period</a:t>
            </a:r>
          </a:p>
          <a:p>
            <a:pPr marL="342900" indent="-342900">
              <a:buClr>
                <a:srgbClr val="FFC000"/>
              </a:buClr>
              <a:buFont typeface="Wingdings 3" panose="05040102010807070707" pitchFamily="18" charset="2"/>
              <a:buChar char="´"/>
            </a:pPr>
            <a:endParaRPr lang="en-US" dirty="0"/>
          </a:p>
          <a:p>
            <a:pPr marL="342900" indent="-342900"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dirty="0" smtClean="0"/>
              <a:t>Reminder: Perkins and Institutional loans have a standard 10-year repayment term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1" name="Rectangle 3"/>
          <p:cNvSpPr>
            <a:spLocks noGrp="1" noChangeArrowheads="1"/>
          </p:cNvSpPr>
          <p:nvPr>
            <p:ph idx="1"/>
          </p:nvPr>
        </p:nvSpPr>
        <p:spPr>
          <a:xfrm>
            <a:off x="228601" y="1295400"/>
            <a:ext cx="8305800" cy="5334000"/>
          </a:xfrm>
        </p:spPr>
        <p:txBody>
          <a:bodyPr>
            <a:normAutofit fontScale="85000" lnSpcReduction="20000"/>
          </a:bodyPr>
          <a:lstStyle/>
          <a:p>
            <a:pPr marL="457200" lvl="0" indent="-381000">
              <a:spcBef>
                <a:spcPts val="0"/>
              </a:spcBef>
              <a:buSzPct val="100000"/>
              <a:buAutoNum type="arabicPeriod"/>
            </a:pPr>
            <a:r>
              <a:rPr lang="en-US" dirty="0"/>
              <a:t>Standard</a:t>
            </a:r>
          </a:p>
          <a:p>
            <a:pPr marL="228600" lvl="0" indent="-228600">
              <a:spcBef>
                <a:spcPts val="0"/>
              </a:spcBef>
              <a:buFont typeface="+mj-lt"/>
              <a:buAutoNum type="arabicPeriod"/>
            </a:pPr>
            <a:endParaRPr lang="en-US" sz="1000" dirty="0"/>
          </a:p>
          <a:p>
            <a:pPr marL="457200" lvl="0" indent="-381000">
              <a:spcBef>
                <a:spcPts val="0"/>
              </a:spcBef>
              <a:buSzPct val="100000"/>
              <a:buAutoNum type="arabicPeriod"/>
            </a:pPr>
            <a:r>
              <a:rPr lang="en-US" dirty="0"/>
              <a:t>Graduated</a:t>
            </a:r>
          </a:p>
          <a:p>
            <a:pPr marL="228600" lvl="0" indent="-228600">
              <a:spcBef>
                <a:spcPts val="0"/>
              </a:spcBef>
              <a:buFont typeface="+mj-lt"/>
              <a:buAutoNum type="arabicPeriod"/>
            </a:pPr>
            <a:endParaRPr lang="en-US" sz="1000" dirty="0"/>
          </a:p>
          <a:p>
            <a:pPr marL="457200" lvl="0" indent="-381000">
              <a:spcBef>
                <a:spcPts val="0"/>
              </a:spcBef>
              <a:buSzPct val="100000"/>
              <a:buAutoNum type="arabicPeriod"/>
            </a:pPr>
            <a:r>
              <a:rPr lang="en-US" dirty="0"/>
              <a:t>Extended</a:t>
            </a:r>
          </a:p>
          <a:p>
            <a:pPr marL="228600" lvl="0" indent="-228600">
              <a:spcBef>
                <a:spcPts val="0"/>
              </a:spcBef>
              <a:buFont typeface="+mj-lt"/>
              <a:buAutoNum type="arabicPeriod"/>
            </a:pPr>
            <a:endParaRPr lang="en-US" sz="1000" dirty="0"/>
          </a:p>
          <a:p>
            <a:pPr marL="457200" lvl="0" indent="-381000">
              <a:spcBef>
                <a:spcPts val="0"/>
              </a:spcBef>
              <a:buSzPct val="100000"/>
              <a:buAutoNum type="arabicPeriod"/>
            </a:pPr>
            <a:r>
              <a:rPr lang="en-US" dirty="0" smtClean="0"/>
              <a:t>**REPAYE</a:t>
            </a:r>
            <a:r>
              <a:rPr lang="en-US" dirty="0"/>
              <a:t>: Revised Pay As You Earn</a:t>
            </a:r>
          </a:p>
          <a:p>
            <a:pPr marL="228600" lvl="0" indent="-228600">
              <a:spcBef>
                <a:spcPts val="0"/>
              </a:spcBef>
              <a:buFont typeface="+mj-lt"/>
              <a:buAutoNum type="arabicPeriod"/>
            </a:pPr>
            <a:endParaRPr lang="en-US" sz="1000" dirty="0"/>
          </a:p>
          <a:p>
            <a:pPr marL="457200" lvl="0" indent="-381000">
              <a:spcBef>
                <a:spcPts val="0"/>
              </a:spcBef>
              <a:buSzPct val="100000"/>
              <a:buAutoNum type="arabicPeriod"/>
            </a:pPr>
            <a:r>
              <a:rPr lang="en-US" dirty="0" smtClean="0"/>
              <a:t>**PAYE</a:t>
            </a:r>
            <a:r>
              <a:rPr lang="en-US" dirty="0"/>
              <a:t>: Pay As You Earn</a:t>
            </a:r>
          </a:p>
          <a:p>
            <a:pPr marL="228600" lvl="0" indent="-228600">
              <a:spcBef>
                <a:spcPts val="0"/>
              </a:spcBef>
              <a:buFont typeface="+mj-lt"/>
              <a:buAutoNum type="arabicPeriod"/>
            </a:pPr>
            <a:endParaRPr lang="en-US" sz="1000" dirty="0"/>
          </a:p>
          <a:p>
            <a:pPr marL="457200" lvl="0" indent="-381000">
              <a:spcBef>
                <a:spcPts val="0"/>
              </a:spcBef>
              <a:buSzPct val="100000"/>
              <a:buAutoNum type="arabicPeriod"/>
            </a:pPr>
            <a:r>
              <a:rPr lang="en-US" dirty="0" smtClean="0"/>
              <a:t>**Income </a:t>
            </a:r>
            <a:r>
              <a:rPr lang="en-US" dirty="0"/>
              <a:t>Based Repayment (IBR) for new borrowers</a:t>
            </a:r>
          </a:p>
          <a:p>
            <a:pPr marL="228600" lvl="0" indent="-228600">
              <a:spcBef>
                <a:spcPts val="0"/>
              </a:spcBef>
              <a:buFont typeface="+mj-lt"/>
              <a:buAutoNum type="arabicPeriod"/>
            </a:pPr>
            <a:endParaRPr lang="en-US" sz="1000" dirty="0"/>
          </a:p>
          <a:p>
            <a:pPr marL="457200" lvl="0" indent="-381000">
              <a:spcBef>
                <a:spcPts val="0"/>
              </a:spcBef>
              <a:buSzPct val="100000"/>
              <a:buAutoNum type="arabicPeriod"/>
            </a:pPr>
            <a:r>
              <a:rPr lang="en-US" dirty="0" smtClean="0"/>
              <a:t>**Income </a:t>
            </a:r>
            <a:r>
              <a:rPr lang="en-US" dirty="0"/>
              <a:t>Based Repayment (IBR) </a:t>
            </a:r>
          </a:p>
          <a:p>
            <a:pPr marL="228600" lvl="0" indent="-228600">
              <a:spcBef>
                <a:spcPts val="0"/>
              </a:spcBef>
              <a:buFont typeface="+mj-lt"/>
              <a:buAutoNum type="arabicPeriod"/>
            </a:pPr>
            <a:endParaRPr lang="en-US" sz="1000" dirty="0"/>
          </a:p>
          <a:p>
            <a:pPr marL="457200" lvl="0" indent="-381000">
              <a:spcBef>
                <a:spcPts val="0"/>
              </a:spcBef>
              <a:buSzPct val="100000"/>
              <a:buAutoNum type="arabicPeriod"/>
            </a:pPr>
            <a:r>
              <a:rPr lang="en-US" dirty="0"/>
              <a:t>Income Contingent Repayment</a:t>
            </a:r>
          </a:p>
          <a:p>
            <a:pPr marL="174625" lvl="1" indent="0">
              <a:lnSpc>
                <a:spcPct val="90000"/>
              </a:lnSpc>
              <a:buNone/>
            </a:pPr>
            <a:endParaRPr lang="en-US" sz="2000" b="1" dirty="0" smtClean="0"/>
          </a:p>
          <a:p>
            <a:pPr marL="174625" lvl="1" indent="0">
              <a:lnSpc>
                <a:spcPct val="90000"/>
              </a:lnSpc>
              <a:buNone/>
            </a:pPr>
            <a:r>
              <a:rPr lang="en-US" sz="2000" b="1" dirty="0"/>
              <a:t>https://www.accessgroup.org/sites/default/files/federal_loan_repayment_plan_summary_10.28.2015_0.pdf</a:t>
            </a:r>
          </a:p>
        </p:txBody>
      </p:sp>
      <p:sp>
        <p:nvSpPr>
          <p:cNvPr id="140293" name="Rectangle 5"/>
          <p:cNvSpPr>
            <a:spLocks noChangeArrowheads="1"/>
          </p:cNvSpPr>
          <p:nvPr/>
        </p:nvSpPr>
        <p:spPr bwMode="auto">
          <a:xfrm>
            <a:off x="1" y="0"/>
            <a:ext cx="7696199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/>
            <a:r>
              <a:rPr lang="en-US" sz="4000" b="1" dirty="0">
                <a:solidFill>
                  <a:schemeClr val="bg1"/>
                </a:solidFill>
              </a:rPr>
              <a:t> </a:t>
            </a:r>
            <a:r>
              <a:rPr lang="en-US" sz="3200" b="1" dirty="0">
                <a:solidFill>
                  <a:schemeClr val="bg1"/>
                </a:solidFill>
              </a:rPr>
              <a:t>Repayment Plans </a:t>
            </a:r>
            <a:r>
              <a:rPr lang="en-US" sz="2000" b="1" dirty="0" smtClean="0">
                <a:solidFill>
                  <a:schemeClr val="bg1"/>
                </a:solidFill>
              </a:rPr>
              <a:t>(Stafford and Grad PLUS)</a:t>
            </a:r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4654882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152400"/>
            <a:ext cx="8839200" cy="609600"/>
          </a:xfrm>
        </p:spPr>
        <p:txBody>
          <a:bodyPr>
            <a:noAutofit/>
          </a:bodyPr>
          <a:lstStyle/>
          <a:p>
            <a:r>
              <a:rPr lang="en-US" dirty="0" smtClean="0"/>
              <a:t>Repayment </a:t>
            </a:r>
            <a:r>
              <a:rPr lang="en-US" dirty="0"/>
              <a:t>Plans </a:t>
            </a:r>
            <a:r>
              <a:rPr lang="en-US" sz="2000" dirty="0"/>
              <a:t>(Stafford and Grad PLUS)</a:t>
            </a:r>
          </a:p>
        </p:txBody>
      </p:sp>
      <p:graphicFrame>
        <p:nvGraphicFramePr>
          <p:cNvPr id="6" name="Shape 183"/>
          <p:cNvGraphicFramePr/>
          <p:nvPr>
            <p:extLst>
              <p:ext uri="{D42A27DB-BD31-4B8C-83A1-F6EECF244321}">
                <p14:modId xmlns:p14="http://schemas.microsoft.com/office/powerpoint/2010/main" val="3305788980"/>
              </p:ext>
            </p:extLst>
          </p:nvPr>
        </p:nvGraphicFramePr>
        <p:xfrm>
          <a:off x="457202" y="1394008"/>
          <a:ext cx="8229600" cy="4549592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438398"/>
                <a:gridCol w="1371600"/>
                <a:gridCol w="1447800"/>
                <a:gridCol w="1676402"/>
                <a:gridCol w="1295400"/>
              </a:tblGrid>
              <a:tr h="899024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333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endParaRPr sz="1800" b="0" i="0" u="none" strike="noStrike" cap="none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2000" b="0" i="0" u="none" strike="noStrike" cap="none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$50,000</a:t>
                      </a:r>
                    </a:p>
                    <a:p>
                      <a:pPr marL="0" marR="0" lvl="0" indent="0" algn="ctr" rtl="0">
                        <a:lnSpc>
                          <a:spcPct val="228571"/>
                        </a:lnSpc>
                        <a:spcBef>
                          <a:spcPts val="21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050" b="0" i="0" u="none" strike="noStrike" cap="none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(amount borrowed)</a:t>
                      </a: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2000" b="0" i="0" u="none" strike="noStrike" cap="none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$75,000</a:t>
                      </a:r>
                    </a:p>
                    <a:p>
                      <a:pPr marL="0" marR="0" lvl="0" indent="0" algn="l" rtl="0">
                        <a:lnSpc>
                          <a:spcPct val="228571"/>
                        </a:lnSpc>
                        <a:spcBef>
                          <a:spcPts val="21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050" b="0" i="0" u="none" strike="noStrike" cap="none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(amount borrowed)</a:t>
                      </a: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2000" b="0" i="0" u="none" strike="noStrike" cap="none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$100,000</a:t>
                      </a:r>
                    </a:p>
                    <a:p>
                      <a:pPr marL="0" marR="0" lvl="0" indent="0" algn="l" rtl="0">
                        <a:lnSpc>
                          <a:spcPct val="218181"/>
                        </a:lnSpc>
                        <a:spcBef>
                          <a:spcPts val="22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100" b="0" i="0" u="none" strike="noStrike" cap="none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(amount borrowed</a:t>
                      </a:r>
                      <a:r>
                        <a:rPr lang="en-US" sz="1100" b="0" i="0" u="none" strike="noStrike" cap="none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)</a:t>
                      </a:r>
                      <a:endParaRPr sz="2000" b="0" i="0" u="none" strike="noStrike" cap="none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20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$1</a:t>
                      </a:r>
                      <a:r>
                        <a:rPr lang="en-US" sz="2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25</a:t>
                      </a:r>
                      <a:r>
                        <a:rPr lang="en-US" sz="20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,000</a:t>
                      </a:r>
                    </a:p>
                    <a:p>
                      <a:pPr marL="0" marR="0" lvl="0" indent="0" algn="l" rtl="0">
                        <a:lnSpc>
                          <a:spcPct val="218181"/>
                        </a:lnSpc>
                        <a:spcBef>
                          <a:spcPts val="22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100" b="0" i="0" u="none" strike="noStrike" cap="non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(amount borrowed)</a:t>
                      </a: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85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333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Standard</a:t>
                      </a:r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/>
                        <a:t>$585</a:t>
                      </a: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$833</a:t>
                      </a: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$1110</a:t>
                      </a: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$1388</a:t>
                      </a: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85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333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Graduated</a:t>
                      </a:r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/>
                        <a:t>$317-$952</a:t>
                      </a: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$476-$1428</a:t>
                      </a: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$635-$1905</a:t>
                      </a: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$794-$2381</a:t>
                      </a: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85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333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Extended Fixed</a:t>
                      </a:r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/>
                        <a:t>$322</a:t>
                      </a: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$483</a:t>
                      </a: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$644</a:t>
                      </a: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$805</a:t>
                      </a: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85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333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REPAYE</a:t>
                      </a:r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20000"/>
                        </a:lnSpc>
                        <a:spcBef>
                          <a:spcPts val="0"/>
                        </a:spcBef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/>
                        <a:t>$268-$657</a:t>
                      </a: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78571"/>
                        <a:buFont typeface="Arial"/>
                        <a:buNone/>
                      </a:pPr>
                      <a:r>
                        <a:rPr lang="en-US">
                          <a:solidFill>
                            <a:schemeClr val="dk1"/>
                          </a:solidFill>
                        </a:rPr>
                        <a:t>$268-$1027</a:t>
                      </a: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$268-$1084</a:t>
                      </a: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$268-$1084</a:t>
                      </a: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85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333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800" b="1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PAYE*</a:t>
                      </a:r>
                      <a:endParaRPr lang="en-US" sz="1800" b="1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/>
                        <a:t>$268-$555</a:t>
                      </a: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78571"/>
                        <a:buFont typeface="Arial"/>
                        <a:buNone/>
                      </a:pPr>
                      <a:r>
                        <a:rPr lang="en-US">
                          <a:solidFill>
                            <a:schemeClr val="dk1"/>
                          </a:solidFill>
                        </a:rPr>
                        <a:t>$268-$823</a:t>
                      </a: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$268-$823</a:t>
                      </a: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$268-$823</a:t>
                      </a: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85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333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800" b="1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IBR (new borrowers</a:t>
                      </a:r>
                      <a:r>
                        <a:rPr lang="en-US" sz="1800" b="1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)*</a:t>
                      </a:r>
                      <a:endParaRPr lang="en-US" sz="1800" b="1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/>
                        <a:t>$268-$555</a:t>
                      </a: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$268-$823</a:t>
                      </a: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$268-$823</a:t>
                      </a: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$268-$823</a:t>
                      </a: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85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333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800" b="1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IBR*</a:t>
                      </a:r>
                      <a:endParaRPr lang="en-US" sz="1800" b="1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/>
                        <a:t>$402-$555</a:t>
                      </a: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$402-$833</a:t>
                      </a: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78571"/>
                        <a:buFont typeface="Arial"/>
                        <a:buNone/>
                      </a:pPr>
                      <a:r>
                        <a:rPr lang="en-US">
                          <a:solidFill>
                            <a:schemeClr val="dk1"/>
                          </a:solidFill>
                        </a:rPr>
                        <a:t>$402-$1110</a:t>
                      </a: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$402-$1388</a:t>
                      </a: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333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ICR</a:t>
                      </a:r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Times New Roman"/>
                        <a:buNone/>
                      </a:pPr>
                      <a:r>
                        <a:rPr lang="en-US"/>
                        <a:t>$465-$500</a:t>
                      </a: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$635-$749</a:t>
                      </a: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$635-$1030</a:t>
                      </a: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/>
                        <a:t>$635-$1348</a:t>
                      </a: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Shape 184"/>
          <p:cNvSpPr txBox="1"/>
          <p:nvPr/>
        </p:nvSpPr>
        <p:spPr>
          <a:xfrm>
            <a:off x="457200" y="6532500"/>
            <a:ext cx="8229600" cy="554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**Assumed a $50,000 income, single tax filing in Massachusetts, 5% annual increase in income,  and 6% interest rate using studentaid.ed.gov calculator</a:t>
            </a:r>
          </a:p>
        </p:txBody>
      </p:sp>
    </p:spTree>
    <p:extLst>
      <p:ext uri="{BB962C8B-B14F-4D97-AF65-F5344CB8AC3E}">
        <p14:creationId xmlns:p14="http://schemas.microsoft.com/office/powerpoint/2010/main" val="3850000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382000" cy="609600"/>
          </a:xfrm>
        </p:spPr>
        <p:txBody>
          <a:bodyPr>
            <a:noAutofit/>
          </a:bodyPr>
          <a:lstStyle/>
          <a:p>
            <a:pPr eaLnBrk="1" hangingPunct="1"/>
            <a:r>
              <a:rPr lang="en-US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Forgiveness &amp; Loan Repayment Assistance </a:t>
            </a:r>
            <a:endParaRPr lang="en-US" dirty="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7635875" cy="5105400"/>
          </a:xfrm>
        </p:spPr>
        <p:txBody>
          <a:bodyPr>
            <a:normAutofit/>
          </a:bodyPr>
          <a:lstStyle/>
          <a:p>
            <a:pPr marL="457200" indent="-457200" eaLnBrk="1" hangingPunct="1"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3200" dirty="0" smtClean="0"/>
              <a:t>Federal Public Service Loan Forgiveness Program</a:t>
            </a:r>
          </a:p>
          <a:p>
            <a:pPr marL="457200" indent="-457200" eaLnBrk="1" hangingPunct="1">
              <a:buClr>
                <a:srgbClr val="FFC000"/>
              </a:buClr>
              <a:buFont typeface="Wingdings 3" panose="05040102010807070707" pitchFamily="18" charset="2"/>
              <a:buChar char="´"/>
            </a:pPr>
            <a:endParaRPr lang="en-US" sz="3200" dirty="0" smtClean="0"/>
          </a:p>
          <a:p>
            <a:pPr marL="457200" indent="-457200" eaLnBrk="1" hangingPunct="1"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3200" dirty="0" smtClean="0"/>
              <a:t>Forgiveness for Executive Branch Federal Employees</a:t>
            </a:r>
          </a:p>
          <a:p>
            <a:pPr marL="0" indent="0" eaLnBrk="1" hangingPunct="1">
              <a:buClr>
                <a:srgbClr val="FFC000"/>
              </a:buClr>
            </a:pPr>
            <a:endParaRPr lang="en-US" sz="3200" dirty="0" smtClean="0"/>
          </a:p>
          <a:p>
            <a:pPr marL="457200" indent="-457200" eaLnBrk="1" hangingPunct="1"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3200" dirty="0" smtClean="0"/>
              <a:t>Harvard </a:t>
            </a:r>
            <a:r>
              <a:rPr lang="en-US" sz="3200" dirty="0"/>
              <a:t>University Loan Repayment Assistance Programs (LRAP, LIPP, </a:t>
            </a:r>
            <a:r>
              <a:rPr lang="en-US" sz="3200" dirty="0" smtClean="0"/>
              <a:t>HMS)</a:t>
            </a:r>
          </a:p>
        </p:txBody>
      </p:sp>
    </p:spTree>
    <p:extLst>
      <p:ext uri="{BB962C8B-B14F-4D97-AF65-F5344CB8AC3E}">
        <p14:creationId xmlns:p14="http://schemas.microsoft.com/office/powerpoint/2010/main" val="3961678791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" y="228600"/>
            <a:ext cx="9144000" cy="533400"/>
          </a:xfrm>
        </p:spPr>
        <p:txBody>
          <a:bodyPr/>
          <a:lstStyle/>
          <a:p>
            <a:pPr eaLnBrk="1" hangingPunct="1"/>
            <a:r>
              <a:rPr lang="en-US" dirty="0" smtClean="0"/>
              <a:t>Federal Public Service Loan Forgiveness 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219200"/>
            <a:ext cx="7772400" cy="5486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 smtClean="0"/>
              <a:t>Allows forgiveness of Federal Direct Student Loans after 10 years if the following three conditions are true: </a:t>
            </a:r>
          </a:p>
          <a:p>
            <a:pPr marL="457200" indent="-457200">
              <a:lnSpc>
                <a:spcPct val="80000"/>
              </a:lnSpc>
              <a:buClr>
                <a:srgbClr val="FFC000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Right </a:t>
            </a:r>
            <a:r>
              <a:rPr lang="en-US" dirty="0"/>
              <a:t>Kind of Repayment Plan</a:t>
            </a:r>
          </a:p>
          <a:p>
            <a:pPr marL="457200" indent="-457200" eaLnBrk="1" hangingPunct="1">
              <a:lnSpc>
                <a:spcPct val="80000"/>
              </a:lnSpc>
              <a:buClr>
                <a:srgbClr val="FFC000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Right Kind of Employment</a:t>
            </a:r>
          </a:p>
          <a:p>
            <a:pPr marL="457200" indent="-457200" eaLnBrk="1" hangingPunct="1">
              <a:lnSpc>
                <a:spcPct val="80000"/>
              </a:lnSpc>
              <a:buClr>
                <a:srgbClr val="FFC000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Remaining Debt after 10 years or 120 qualifying payments</a:t>
            </a:r>
          </a:p>
          <a:p>
            <a:pPr eaLnBrk="1" hangingPunct="1">
              <a:lnSpc>
                <a:spcPct val="80000"/>
              </a:lnSpc>
            </a:pPr>
            <a:endParaRPr lang="en-US" dirty="0" smtClean="0"/>
          </a:p>
          <a:p>
            <a:pPr eaLnBrk="1" hangingPunct="1">
              <a:lnSpc>
                <a:spcPct val="80000"/>
              </a:lnSpc>
            </a:pPr>
            <a:r>
              <a:rPr lang="en-US" b="1" dirty="0" smtClean="0">
                <a:solidFill>
                  <a:srgbClr val="FF0000"/>
                </a:solidFill>
              </a:rPr>
              <a:t>Caveats</a:t>
            </a:r>
          </a:p>
          <a:p>
            <a:pPr eaLnBrk="1" hangingPunct="1">
              <a:lnSpc>
                <a:spcPct val="80000"/>
              </a:lnSpc>
            </a:pPr>
            <a:endParaRPr lang="en-US" sz="1400" dirty="0" smtClean="0">
              <a:solidFill>
                <a:srgbClr val="FF0000"/>
              </a:solidFill>
            </a:endParaRPr>
          </a:p>
          <a:p>
            <a:pPr marL="342900" indent="-342900" eaLnBrk="1" hangingPunct="1"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dirty="0"/>
              <a:t>Program is not an entitlement program so Congress could eliminate </a:t>
            </a:r>
            <a:r>
              <a:rPr lang="en-US" dirty="0" smtClean="0"/>
              <a:t>program.</a:t>
            </a:r>
          </a:p>
          <a:p>
            <a:pPr marL="342900" indent="-342900"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dirty="0" smtClean="0"/>
              <a:t>There are proposed </a:t>
            </a:r>
            <a:r>
              <a:rPr lang="en-US" dirty="0"/>
              <a:t>changes to PSLF that would cap public service forgiveness at $57,500 with remaining balances forgiven at the end of 25 years</a:t>
            </a:r>
            <a:r>
              <a:rPr lang="en-US" dirty="0" smtClean="0"/>
              <a:t>.</a:t>
            </a:r>
          </a:p>
          <a:p>
            <a:pPr marL="342900" indent="-342900"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dirty="0" smtClean="0"/>
              <a:t>No word on retroactivity</a:t>
            </a:r>
            <a:endParaRPr lang="en-US" dirty="0"/>
          </a:p>
          <a:p>
            <a:pPr marL="342900" indent="-342900" eaLnBrk="1" hangingPunct="1">
              <a:buClr>
                <a:srgbClr val="FFC000"/>
              </a:buClr>
              <a:buFont typeface="Wingdings 3" panose="05040102010807070707" pitchFamily="18" charset="2"/>
              <a:buChar char="´"/>
            </a:pPr>
            <a:endParaRPr lang="en-US" dirty="0" smtClean="0"/>
          </a:p>
          <a:p>
            <a:pPr lvl="1" eaLnBrk="1" hangingPunct="1">
              <a:lnSpc>
                <a:spcPct val="80000"/>
              </a:lnSpc>
              <a:buNone/>
            </a:pPr>
            <a:endParaRPr lang="en-US" dirty="0" smtClean="0"/>
          </a:p>
          <a:p>
            <a:pPr lvl="1" eaLnBrk="1" hangingPunct="1">
              <a:lnSpc>
                <a:spcPct val="80000"/>
              </a:lnSpc>
              <a:buFont typeface="Times" pitchFamily="1" charset="0"/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93964660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23" name="Rectangle 7"/>
          <p:cNvSpPr>
            <a:spLocks noGrp="1" noChangeArrowheads="1"/>
          </p:cNvSpPr>
          <p:nvPr>
            <p:ph type="title"/>
          </p:nvPr>
        </p:nvSpPr>
        <p:spPr>
          <a:xfrm>
            <a:off x="152401" y="228600"/>
            <a:ext cx="7635875" cy="609600"/>
          </a:xfrm>
        </p:spPr>
        <p:txBody>
          <a:bodyPr>
            <a:noAutofit/>
          </a:bodyPr>
          <a:lstStyle/>
          <a:p>
            <a:r>
              <a:rPr lang="en-US" dirty="0"/>
              <a:t>Agenda</a:t>
            </a:r>
            <a:endParaRPr lang="en-US" sz="4000" dirty="0"/>
          </a:p>
        </p:txBody>
      </p:sp>
      <p:sp>
        <p:nvSpPr>
          <p:cNvPr id="137219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752600"/>
            <a:ext cx="7772400" cy="40386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Things to consider when considering a loan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Types </a:t>
            </a:r>
            <a:r>
              <a:rPr lang="en-US" dirty="0"/>
              <a:t>of </a:t>
            </a:r>
            <a:r>
              <a:rPr lang="en-US" dirty="0" smtClean="0"/>
              <a:t>Loans   </a:t>
            </a: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Private </a:t>
            </a:r>
            <a:r>
              <a:rPr lang="en-US" dirty="0" smtClean="0"/>
              <a:t>Loans vs</a:t>
            </a:r>
            <a:r>
              <a:rPr lang="en-US" dirty="0"/>
              <a:t>. Federal Loans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Borrower Responsibilities  </a:t>
            </a:r>
          </a:p>
          <a:p>
            <a:pPr>
              <a:lnSpc>
                <a:spcPct val="80000"/>
              </a:lnSpc>
            </a:pPr>
            <a:r>
              <a:rPr lang="en-US" dirty="0"/>
              <a:t>Deferments, Forbearance, Cancellation   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Default  </a:t>
            </a: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Loan Terms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Federal Repayment Plans  </a:t>
            </a:r>
          </a:p>
          <a:p>
            <a:pPr>
              <a:lnSpc>
                <a:spcPct val="80000"/>
              </a:lnSpc>
            </a:pPr>
            <a:r>
              <a:rPr lang="en-US" dirty="0"/>
              <a:t>Federal Public Service Loan </a:t>
            </a:r>
            <a:r>
              <a:rPr lang="en-US" dirty="0" smtClean="0"/>
              <a:t>Forgiveness  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Loan Repayment Plans  </a:t>
            </a:r>
            <a:endParaRPr lang="en-US" dirty="0"/>
          </a:p>
          <a:p>
            <a:pPr>
              <a:lnSpc>
                <a:spcPct val="80000"/>
              </a:lnSpc>
            </a:pPr>
            <a:r>
              <a:rPr lang="en-US" dirty="0" smtClean="0"/>
              <a:t>Tax Benefits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Consolidation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Additional Information</a:t>
            </a:r>
          </a:p>
          <a:p>
            <a:pPr>
              <a:lnSpc>
                <a:spcPct val="80000"/>
              </a:lnSpc>
            </a:pPr>
            <a:r>
              <a:rPr lang="en-US" dirty="0"/>
              <a:t>	</a:t>
            </a:r>
            <a:r>
              <a:rPr lang="en-US" dirty="0" smtClean="0"/>
              <a:t>Websites/Resources</a:t>
            </a:r>
          </a:p>
          <a:p>
            <a:pPr>
              <a:lnSpc>
                <a:spcPct val="80000"/>
              </a:lnSpc>
            </a:pPr>
            <a:r>
              <a:rPr lang="en-US" dirty="0"/>
              <a:t>	</a:t>
            </a:r>
            <a:r>
              <a:rPr lang="en-US" dirty="0" smtClean="0"/>
              <a:t>Lender Contact Information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Q&amp;A </a:t>
            </a:r>
            <a:endParaRPr lang="en-US" sz="2000" dirty="0"/>
          </a:p>
          <a:p>
            <a:pPr>
              <a:lnSpc>
                <a:spcPct val="80000"/>
              </a:lnSpc>
            </a:pPr>
            <a:endParaRPr lang="en-US" sz="2000" dirty="0"/>
          </a:p>
        </p:txBody>
      </p:sp>
    </p:spTree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" y="152400"/>
            <a:ext cx="8915400" cy="609600"/>
          </a:xfrm>
        </p:spPr>
        <p:txBody>
          <a:bodyPr>
            <a:normAutofit fontScale="90000"/>
          </a:bodyPr>
          <a:lstStyle/>
          <a:p>
            <a:pPr marL="342900" indent="-342900" eaLnBrk="1" hangingPunct="1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</a:rPr>
              <a:t>Right Kind of Employment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Public Service Definition </a:t>
            </a:r>
            <a:r>
              <a:rPr lang="en-US" sz="1600" dirty="0" smtClean="0"/>
              <a:t>(ibrinfo.org)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0" y="1143000"/>
            <a:ext cx="8991599" cy="54864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endParaRPr lang="en-US" sz="1800" dirty="0" smtClean="0"/>
          </a:p>
          <a:p>
            <a:pPr lvl="2" eaLnBrk="1" hangingPunct="1">
              <a:buFontTx/>
              <a:buChar char="•"/>
            </a:pPr>
            <a:r>
              <a:rPr lang="en-US" sz="1800" dirty="0" smtClean="0"/>
              <a:t>Employed by any nonprofit, tax-exempt 501(c)(3) organization; </a:t>
            </a:r>
          </a:p>
          <a:p>
            <a:pPr lvl="2" eaLnBrk="1" hangingPunct="1">
              <a:buFontTx/>
              <a:buChar char="•"/>
            </a:pPr>
            <a:r>
              <a:rPr lang="en-US" sz="1800" dirty="0" smtClean="0"/>
              <a:t>Employed by the federal government, a state government, local government, or tribal government (this includes the military and public schools and colleges)</a:t>
            </a:r>
          </a:p>
          <a:p>
            <a:pPr lvl="2" eaLnBrk="1" hangingPunct="1">
              <a:buFontTx/>
              <a:buChar char="•"/>
            </a:pPr>
            <a:r>
              <a:rPr lang="en-US" sz="1800" dirty="0" smtClean="0"/>
              <a:t>Serve in a full-time AmeriCorps or Peace Corps position. </a:t>
            </a:r>
          </a:p>
          <a:p>
            <a:pPr lvl="1" algn="ctr" eaLnBrk="1" hangingPunct="1">
              <a:buNone/>
            </a:pPr>
            <a:r>
              <a:rPr lang="en-US" sz="1800" b="1" dirty="0" smtClean="0">
                <a:solidFill>
                  <a:srgbClr val="FF0000"/>
                </a:solidFill>
              </a:rPr>
              <a:t>OR</a:t>
            </a:r>
          </a:p>
          <a:p>
            <a:pPr lvl="1" eaLnBrk="1" hangingPunct="1"/>
            <a:r>
              <a:rPr lang="en-US" sz="1800" dirty="0" smtClean="0"/>
              <a:t>(1) your employer is </a:t>
            </a:r>
            <a:r>
              <a:rPr lang="en-US" sz="1800" i="1" dirty="0" smtClean="0"/>
              <a:t>not </a:t>
            </a:r>
            <a:r>
              <a:rPr lang="en-US" sz="1800" dirty="0" smtClean="0"/>
              <a:t>"a business organized for profit, a labor union, a partisan political organization, or an organization engaged in religious activities, unless the qualifying activities are unrelated to religious instruction, worship services, or any form of proselytizing;" </a:t>
            </a:r>
          </a:p>
          <a:p>
            <a:pPr lvl="1" algn="ctr" eaLnBrk="1" hangingPunct="1">
              <a:buNone/>
            </a:pPr>
            <a:r>
              <a:rPr lang="en-US" sz="1800" b="1" u="sng" dirty="0" smtClean="0"/>
              <a:t>AND</a:t>
            </a:r>
          </a:p>
          <a:p>
            <a:pPr lvl="1" eaLnBrk="1" hangingPunct="1"/>
            <a:r>
              <a:rPr lang="en-US" sz="1800" dirty="0" smtClean="0"/>
              <a:t>(2) your employer provides any of the following public services: emergency management; military service; public safety; law enforcement; public interest law services; early childhood education; public service for individuals with disabilities and the elderly; public health; public education; public library services; and school library or other school-based services.</a:t>
            </a:r>
          </a:p>
          <a:p>
            <a:pPr eaLnBrk="1" hangingPunct="1"/>
            <a:endParaRPr lang="en-US" sz="1800" dirty="0" smtClean="0"/>
          </a:p>
        </p:txBody>
      </p:sp>
      <p:sp>
        <p:nvSpPr>
          <p:cNvPr id="4" name="Rectangle 3"/>
          <p:cNvSpPr/>
          <p:nvPr/>
        </p:nvSpPr>
        <p:spPr bwMode="auto">
          <a:xfrm>
            <a:off x="101126" y="1143000"/>
            <a:ext cx="8915400" cy="16002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ＭＳ Ｐゴシック" pitchFamily="1" charset="-128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101126" y="3048000"/>
            <a:ext cx="8915400" cy="32766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96321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Rectangle 2"/>
          <p:cNvSpPr>
            <a:spLocks noGrp="1" noChangeArrowheads="1"/>
          </p:cNvSpPr>
          <p:nvPr>
            <p:ph type="title"/>
          </p:nvPr>
        </p:nvSpPr>
        <p:spPr>
          <a:xfrm>
            <a:off x="380999" y="152400"/>
            <a:ext cx="7772400" cy="762000"/>
          </a:xfrm>
        </p:spPr>
        <p:txBody>
          <a:bodyPr>
            <a:normAutofit fontScale="90000"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</a:rPr>
              <a:t>Right Kind of Employment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Employment Certification Procedure</a:t>
            </a:r>
            <a:endParaRPr lang="en-US" sz="2800" dirty="0"/>
          </a:p>
        </p:txBody>
      </p:sp>
      <p:sp>
        <p:nvSpPr>
          <p:cNvPr id="256003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219200"/>
            <a:ext cx="7772400" cy="5486400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en-US" sz="2800" dirty="0" smtClean="0"/>
          </a:p>
          <a:p>
            <a:pPr>
              <a:lnSpc>
                <a:spcPct val="80000"/>
              </a:lnSpc>
            </a:pPr>
            <a:endParaRPr lang="en-US" sz="2800" dirty="0"/>
          </a:p>
          <a:p>
            <a:pPr>
              <a:lnSpc>
                <a:spcPct val="80000"/>
              </a:lnSpc>
            </a:pPr>
            <a:r>
              <a:rPr lang="en-US" sz="2800" dirty="0" smtClean="0"/>
              <a:t>Borrowers are encouraged to submit employment certification </a:t>
            </a:r>
          </a:p>
          <a:p>
            <a:pPr lvl="1">
              <a:lnSpc>
                <a:spcPct val="80000"/>
              </a:lnSpc>
              <a:buFont typeface="Arial" pitchFamily="34" charset="0"/>
              <a:buChar char="•"/>
            </a:pPr>
            <a:r>
              <a:rPr lang="en-US" sz="2800" dirty="0" smtClean="0">
                <a:hlinkClick r:id="rId3"/>
              </a:rPr>
              <a:t>http://www.myfedloan.org/manage-account/loan-forgiveness-discharge-programs/public-service-loan-forgiveness.shtml</a:t>
            </a:r>
            <a:endParaRPr lang="en-US" sz="2800" dirty="0" smtClean="0"/>
          </a:p>
          <a:p>
            <a:pPr>
              <a:lnSpc>
                <a:spcPct val="80000"/>
              </a:lnSpc>
            </a:pPr>
            <a:endParaRPr lang="en-US" sz="2800" dirty="0" smtClean="0"/>
          </a:p>
          <a:p>
            <a:pPr>
              <a:lnSpc>
                <a:spcPct val="80000"/>
              </a:lnSpc>
            </a:pPr>
            <a:r>
              <a:rPr lang="en-US" sz="2800" dirty="0" smtClean="0"/>
              <a:t>When first certification form submitted, all qualifying federal loans will be moved from current servicer to Fed Loans.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endParaRPr lang="en-US" sz="2800" dirty="0" smtClean="0"/>
          </a:p>
          <a:p>
            <a:pPr>
              <a:lnSpc>
                <a:spcPct val="80000"/>
              </a:lnSpc>
            </a:pPr>
            <a:endParaRPr lang="en-US" sz="2800" dirty="0" smtClean="0"/>
          </a:p>
          <a:p>
            <a:pPr>
              <a:lnSpc>
                <a:spcPct val="80000"/>
              </a:lnSpc>
            </a:pPr>
            <a:endParaRPr lang="en-US" sz="2800" dirty="0"/>
          </a:p>
          <a:p>
            <a:pPr lvl="1">
              <a:lnSpc>
                <a:spcPct val="80000"/>
              </a:lnSpc>
              <a:buFont typeface="Times" pitchFamily="1" charset="0"/>
              <a:buNone/>
            </a:pPr>
            <a:endParaRPr lang="en-US" dirty="0"/>
          </a:p>
        </p:txBody>
      </p:sp>
    </p:spTree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1" y="152402"/>
            <a:ext cx="9144000" cy="533398"/>
          </a:xfrm>
        </p:spPr>
        <p:txBody>
          <a:bodyPr>
            <a:normAutofit/>
          </a:bodyPr>
          <a:lstStyle/>
          <a:p>
            <a:pPr marL="457200" indent="-457200" eaLnBrk="1" hangingPunct="1"/>
            <a:r>
              <a:rPr lang="en-US" sz="2800" dirty="0" smtClean="0"/>
              <a:t>Loan Repayment Assistance Programs</a:t>
            </a:r>
            <a:endParaRPr lang="en-US" sz="2800" dirty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295400"/>
            <a:ext cx="8534401" cy="5105400"/>
          </a:xfrm>
        </p:spPr>
        <p:txBody>
          <a:bodyPr/>
          <a:lstStyle/>
          <a:p>
            <a:pPr eaLnBrk="1" hangingPunct="1"/>
            <a:endParaRPr lang="en-US" dirty="0" smtClean="0"/>
          </a:p>
          <a:p>
            <a:r>
              <a:rPr lang="en-US" sz="2800" b="1" dirty="0" smtClean="0"/>
              <a:t>School Based Programs:</a:t>
            </a:r>
          </a:p>
          <a:p>
            <a:endParaRPr lang="en-US" sz="1800" b="1" dirty="0" smtClean="0"/>
          </a:p>
          <a:p>
            <a:r>
              <a:rPr lang="en-US" sz="1800" b="1" dirty="0" smtClean="0"/>
              <a:t>Kennedy </a:t>
            </a:r>
            <a:r>
              <a:rPr lang="en-US" sz="1800" b="1" dirty="0"/>
              <a:t>School of </a:t>
            </a:r>
            <a:r>
              <a:rPr lang="en-US" sz="1800" b="1" dirty="0" smtClean="0"/>
              <a:t>Government: </a:t>
            </a:r>
            <a:r>
              <a:rPr lang="en-US" sz="1800" dirty="0" smtClean="0">
                <a:hlinkClick r:id="rId3"/>
              </a:rPr>
              <a:t>http</a:t>
            </a:r>
            <a:r>
              <a:rPr lang="en-US" sz="1800" dirty="0">
                <a:hlinkClick r:id="rId3"/>
              </a:rPr>
              <a:t>://www.hks.harvard.edu/degrees/sfs</a:t>
            </a:r>
            <a:endParaRPr lang="en-US" sz="1800" dirty="0"/>
          </a:p>
          <a:p>
            <a:r>
              <a:rPr lang="en-US" sz="1800" b="1" dirty="0" smtClean="0"/>
              <a:t>Harvard </a:t>
            </a:r>
            <a:r>
              <a:rPr lang="en-US" sz="1800" b="1" dirty="0"/>
              <a:t>Law </a:t>
            </a:r>
            <a:r>
              <a:rPr lang="en-US" sz="1800" b="1" dirty="0" smtClean="0"/>
              <a:t>School: </a:t>
            </a:r>
            <a:r>
              <a:rPr lang="en-US" sz="1800" dirty="0">
                <a:hlinkClick r:id="rId4"/>
              </a:rPr>
              <a:t>https://hls.harvard.edu/dept/sfs/lipp</a:t>
            </a:r>
            <a:r>
              <a:rPr lang="en-US" sz="1800" dirty="0" smtClean="0">
                <a:hlinkClick r:id="rId4"/>
              </a:rPr>
              <a:t>/</a:t>
            </a:r>
            <a:endParaRPr lang="en-US" sz="1800" dirty="0" smtClean="0"/>
          </a:p>
          <a:p>
            <a:r>
              <a:rPr lang="en-US" sz="1800" b="1" dirty="0" smtClean="0"/>
              <a:t>Harvard </a:t>
            </a:r>
            <a:r>
              <a:rPr lang="en-US" sz="1800" b="1" dirty="0"/>
              <a:t>Medical </a:t>
            </a:r>
            <a:r>
              <a:rPr lang="en-US" sz="1800" b="1" dirty="0" smtClean="0"/>
              <a:t>School: </a:t>
            </a:r>
            <a:r>
              <a:rPr lang="en-US" sz="1800" dirty="0" smtClean="0">
                <a:hlinkClick r:id="rId5"/>
              </a:rPr>
              <a:t>http</a:t>
            </a:r>
            <a:r>
              <a:rPr lang="en-US" sz="1800" dirty="0">
                <a:hlinkClick r:id="rId5"/>
              </a:rPr>
              <a:t>://hms.harvard.edu/loan-repayment assistance</a:t>
            </a:r>
            <a:endParaRPr lang="en-US" sz="1800" dirty="0"/>
          </a:p>
          <a:p>
            <a:pPr lvl="1" eaLnBrk="1" hangingPunct="1">
              <a:buClr>
                <a:srgbClr val="FFC000"/>
              </a:buClr>
              <a:buFont typeface="Wingdings 3" panose="05040102010807070707" pitchFamily="18" charset="2"/>
              <a:buChar char="´"/>
            </a:pPr>
            <a:endParaRPr lang="en-US" dirty="0" smtClean="0"/>
          </a:p>
          <a:p>
            <a:pPr eaLnBrk="1" hangingPunct="1"/>
            <a:r>
              <a:rPr lang="en-US" sz="2800" b="1" dirty="0"/>
              <a:t>LRAP for Executive Branch Federal Employees:</a:t>
            </a:r>
          </a:p>
          <a:p>
            <a:pPr marL="0" lvl="1" indent="0">
              <a:buNone/>
            </a:pPr>
            <a:endParaRPr lang="en-US" sz="1800" dirty="0" smtClean="0">
              <a:hlinkClick r:id="rId6"/>
            </a:endParaRPr>
          </a:p>
          <a:p>
            <a:pPr marL="0" lvl="1" indent="0">
              <a:buNone/>
            </a:pPr>
            <a:r>
              <a:rPr lang="en-US" sz="1800" dirty="0" smtClean="0">
                <a:hlinkClick r:id="rId6"/>
              </a:rPr>
              <a:t>http</a:t>
            </a:r>
            <a:r>
              <a:rPr lang="en-US" sz="1800" dirty="0">
                <a:hlinkClick r:id="rId6"/>
              </a:rPr>
              <a:t>://www.opm.gov/oca/pay/StudentLoan/HTML/QandAs.asp</a:t>
            </a:r>
            <a:r>
              <a:rPr lang="en-US" sz="1800" dirty="0"/>
              <a:t> </a:t>
            </a:r>
          </a:p>
          <a:p>
            <a:pPr lvl="2"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1800" dirty="0" smtClean="0"/>
              <a:t>Recruitment </a:t>
            </a:r>
            <a:r>
              <a:rPr lang="en-US" sz="1800" dirty="0"/>
              <a:t>and Retention up to $10,000 per year (maximum $60,000) must commit to work for at least 3 years. Assistance at discretion of </a:t>
            </a:r>
            <a:r>
              <a:rPr lang="en-US" sz="1800" dirty="0" smtClean="0"/>
              <a:t>agency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402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152400"/>
            <a:ext cx="7635875" cy="6096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Educational Tax Benefits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228603" y="1143000"/>
            <a:ext cx="8686800" cy="5715000"/>
          </a:xfrm>
        </p:spPr>
        <p:txBody>
          <a:bodyPr/>
          <a:lstStyle/>
          <a:p>
            <a:pPr eaLnBrk="1" hangingPunct="1"/>
            <a:r>
              <a:rPr lang="en-US" sz="2000" dirty="0" smtClean="0"/>
              <a:t>IRS publishes guide to educational tax benefits (Publication 970) </a:t>
            </a:r>
            <a:r>
              <a:rPr lang="en-US" sz="2000" dirty="0" smtClean="0">
                <a:hlinkClick r:id="rId3"/>
              </a:rPr>
              <a:t>http://www.irs.gov/pub/irs-pdf/p970.pdf</a:t>
            </a:r>
            <a:endParaRPr lang="en-US" sz="2000" dirty="0" smtClean="0"/>
          </a:p>
          <a:p>
            <a:pPr lvl="1" eaLnBrk="1" hangingPunct="1"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2000" dirty="0" smtClean="0"/>
              <a:t>Student Loan Interest Deduction</a:t>
            </a:r>
          </a:p>
          <a:p>
            <a:pPr marL="1258888" lvl="2" indent="-342900"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1800" dirty="0" smtClean="0"/>
              <a:t>A tax deduction for interest paid on student loans.  Benefit applies to all loans used to pay for higher education expenses. </a:t>
            </a:r>
          </a:p>
          <a:p>
            <a:pPr marL="1258888" lvl="2" indent="-342900"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1800" dirty="0" smtClean="0"/>
              <a:t>Maximum annual deduction is $2,500, dependent upon your MAGI (modified adjust gross income) </a:t>
            </a:r>
          </a:p>
          <a:p>
            <a:pPr lvl="1" eaLnBrk="1" hangingPunct="1"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2000" dirty="0" smtClean="0"/>
              <a:t>American Opportunity Credit</a:t>
            </a:r>
          </a:p>
          <a:p>
            <a:pPr lvl="2"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1800" dirty="0" smtClean="0"/>
              <a:t>Credits can reduce the amount of tax you have to pay</a:t>
            </a:r>
          </a:p>
          <a:p>
            <a:pPr lvl="2"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1800" dirty="0" smtClean="0"/>
              <a:t>40% of the credit may be refundable (limited to $1,000 per student)</a:t>
            </a:r>
          </a:p>
          <a:p>
            <a:pPr lvl="2"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1800" dirty="0" smtClean="0"/>
              <a:t>Annual limit $2,500 per student</a:t>
            </a:r>
          </a:p>
          <a:p>
            <a:pPr lvl="1"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2000" dirty="0" smtClean="0"/>
              <a:t>Lifetime Learning Credit</a:t>
            </a:r>
          </a:p>
          <a:p>
            <a:pPr lvl="2"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1800" dirty="0" smtClean="0"/>
              <a:t>Credits can reduce amount of tax you must pay</a:t>
            </a:r>
          </a:p>
          <a:p>
            <a:pPr lvl="2"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1800" dirty="0" smtClean="0"/>
              <a:t>Annual limit $2,000 credit per tax return</a:t>
            </a:r>
          </a:p>
          <a:p>
            <a:pPr lvl="1" eaLnBrk="1" hangingPunct="1"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2000" dirty="0" smtClean="0"/>
              <a:t>Tuition and Fees Deduction</a:t>
            </a:r>
          </a:p>
          <a:p>
            <a:pPr lvl="2"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2000" dirty="0" smtClean="0"/>
              <a:t>Can deduct expenses</a:t>
            </a:r>
          </a:p>
          <a:p>
            <a:pPr lvl="2"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2000" dirty="0" smtClean="0"/>
              <a:t>Annual limit $4,000 deduction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477000" y="4724400"/>
            <a:ext cx="1981200" cy="1938992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NOTE:  Please consult a tax professional to see what benefit best fits your situation.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3044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199" y="152400"/>
            <a:ext cx="8229601" cy="1143000"/>
          </a:xfrm>
        </p:spPr>
        <p:txBody>
          <a:bodyPr/>
          <a:lstStyle/>
          <a:p>
            <a:r>
              <a:rPr lang="en-US" dirty="0" smtClean="0"/>
              <a:t>Consolidation – Things to Consider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1641477"/>
            <a:ext cx="4040188" cy="4530725"/>
          </a:xfrm>
        </p:spPr>
        <p:txBody>
          <a:bodyPr/>
          <a:lstStyle/>
          <a:p>
            <a:pPr marL="342900" indent="-342900"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2000" dirty="0" smtClean="0"/>
              <a:t>Direct consolidation loans are eligible for Public Service Loan Forgiveness Program</a:t>
            </a:r>
          </a:p>
          <a:p>
            <a:pPr lvl="1" indent="0">
              <a:buClr>
                <a:srgbClr val="FFC000"/>
              </a:buClr>
              <a:buNone/>
            </a:pPr>
            <a:r>
              <a:rPr lang="en-US" sz="1400" i="1" dirty="0" smtClean="0">
                <a:solidFill>
                  <a:srgbClr val="FF0000"/>
                </a:solidFill>
              </a:rPr>
              <a:t>But…payments made prior to consolidation do not count towards 120 required payments</a:t>
            </a:r>
          </a:p>
          <a:p>
            <a:pPr marL="342900" indent="-342900"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2000" dirty="0" smtClean="0"/>
              <a:t>Private consolidation loans are not eligible for PSLFP</a:t>
            </a:r>
          </a:p>
          <a:p>
            <a:pPr marL="342900" indent="-342900"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2000" dirty="0" smtClean="0"/>
              <a:t>Multiple Federal loans combined into one new consolidation loan</a:t>
            </a:r>
          </a:p>
          <a:p>
            <a:pPr marL="342900" indent="-342900"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2000" dirty="0" smtClean="0"/>
              <a:t>Simplifies Repayment</a:t>
            </a:r>
          </a:p>
          <a:p>
            <a:pPr marL="682625" lvl="1" indent="-342900"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1800" dirty="0" smtClean="0"/>
              <a:t>One Lender</a:t>
            </a:r>
          </a:p>
          <a:p>
            <a:pPr marL="682625" lvl="1" indent="-342900"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1800" dirty="0" smtClean="0"/>
              <a:t>One Payment</a:t>
            </a:r>
          </a:p>
          <a:p>
            <a:pPr marL="342900" indent="-342900">
              <a:buClr>
                <a:srgbClr val="FFC000"/>
              </a:buClr>
              <a:buFont typeface="Wingdings 3" panose="05040102010807070707" pitchFamily="18" charset="2"/>
              <a:buChar char="´"/>
            </a:pPr>
            <a:endParaRPr lang="en-US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1" y="1641477"/>
            <a:ext cx="4041776" cy="4530725"/>
          </a:xfrm>
        </p:spPr>
        <p:txBody>
          <a:bodyPr/>
          <a:lstStyle/>
          <a:p>
            <a:pPr marL="342900" indent="-342900"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2000" dirty="0" smtClean="0"/>
              <a:t>Weighted average interest rate rounded up to nearest eighth of a percent</a:t>
            </a:r>
          </a:p>
          <a:p>
            <a:pPr marL="342900" indent="-342900"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2000" dirty="0" smtClean="0"/>
              <a:t>Longer repayment period equals more interest paid</a:t>
            </a:r>
          </a:p>
          <a:p>
            <a:pPr marL="342900" indent="-342900"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2000" dirty="0" smtClean="0"/>
              <a:t>Federal Perkins loses cancellation options</a:t>
            </a:r>
          </a:p>
          <a:p>
            <a:pPr marL="342900" indent="-342900"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2000" dirty="0" smtClean="0"/>
              <a:t>Some deferments no longer available</a:t>
            </a:r>
          </a:p>
          <a:p>
            <a:pPr marL="342900" indent="-342900"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2000" dirty="0" smtClean="0"/>
              <a:t>Repayment incentives forfeited</a:t>
            </a:r>
          </a:p>
          <a:p>
            <a:pPr marL="342900" indent="-342900"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2000" dirty="0" smtClean="0"/>
              <a:t>Subsidized loans become unsubsidized through consolidation</a:t>
            </a:r>
          </a:p>
          <a:p>
            <a:pPr marL="342900" indent="-342900">
              <a:buClr>
                <a:srgbClr val="FFC000"/>
              </a:buClr>
              <a:buFont typeface="Wingdings 3" panose="05040102010807070707" pitchFamily="18" charset="2"/>
              <a:buChar char="´"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04800" y="6260068"/>
            <a:ext cx="8610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2000" dirty="0"/>
              <a:t>More information available at </a:t>
            </a:r>
            <a:r>
              <a:rPr lang="en-US" sz="2000" u="sng" dirty="0">
                <a:hlinkClick r:id="rId3"/>
              </a:rPr>
              <a:t>http://studentaid.ed.gov/repay-loans/consolidation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58916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1" y="228600"/>
            <a:ext cx="7635875" cy="6096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More Information</a:t>
            </a:r>
            <a:endParaRPr lang="en-US" sz="1800" dirty="0" smtClean="0"/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228601" y="1143000"/>
            <a:ext cx="8686800" cy="5715000"/>
          </a:xfrm>
        </p:spPr>
        <p:txBody>
          <a:bodyPr/>
          <a:lstStyle/>
          <a:p>
            <a:pPr marL="285750" indent="-285750"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1400" b="1" dirty="0"/>
              <a:t>ECSI</a:t>
            </a:r>
            <a:r>
              <a:rPr lang="en-US" sz="1400" dirty="0"/>
              <a:t> </a:t>
            </a:r>
            <a:r>
              <a:rPr lang="en-US" sz="1400" dirty="0">
                <a:hlinkClick r:id="rId3"/>
              </a:rPr>
              <a:t>www.heartlandecsi.com</a:t>
            </a:r>
            <a:r>
              <a:rPr lang="en-US" sz="1400" dirty="0"/>
              <a:t> website </a:t>
            </a:r>
            <a:r>
              <a:rPr lang="en-US" sz="1400" dirty="0" smtClean="0"/>
              <a:t>for loans serviced by Harvard Student Loan Office</a:t>
            </a:r>
          </a:p>
          <a:p>
            <a:pPr marL="285750" lvl="0" indent="-285750"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1400" b="1" dirty="0"/>
              <a:t>Western Union International Payment Portal </a:t>
            </a:r>
            <a:r>
              <a:rPr lang="en-US" sz="1400" u="sng" dirty="0">
                <a:hlinkClick r:id="rId4"/>
              </a:rPr>
              <a:t>https://gpx.globalpay.wu.com/harvarduniversitystudentloan</a:t>
            </a:r>
            <a:r>
              <a:rPr lang="en-US" sz="1400" dirty="0"/>
              <a:t> </a:t>
            </a:r>
          </a:p>
          <a:p>
            <a:pPr marL="285750" indent="-285750"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1400" b="1" dirty="0" smtClean="0"/>
              <a:t>Federal </a:t>
            </a:r>
            <a:r>
              <a:rPr lang="en-US" sz="1400" b="1" dirty="0"/>
              <a:t>Student </a:t>
            </a:r>
            <a:r>
              <a:rPr lang="en-US" sz="1400" b="1" dirty="0" smtClean="0"/>
              <a:t>Aid  </a:t>
            </a:r>
            <a:r>
              <a:rPr lang="en-US" sz="1400" dirty="0" smtClean="0">
                <a:hlinkClick r:id="rId5"/>
              </a:rPr>
              <a:t>Studentaid.ed.gov</a:t>
            </a:r>
            <a:r>
              <a:rPr lang="en-US" sz="1400" dirty="0" smtClean="0"/>
              <a:t>; </a:t>
            </a:r>
            <a:r>
              <a:rPr lang="en-US" sz="1400" b="1" dirty="0"/>
              <a:t>Direct Consolidation Loans </a:t>
            </a:r>
            <a:r>
              <a:rPr lang="en-US" sz="1400" dirty="0">
                <a:hlinkClick r:id="rId6"/>
              </a:rPr>
              <a:t>Studentloans.gov</a:t>
            </a:r>
            <a:endParaRPr lang="en-US" sz="1400" dirty="0"/>
          </a:p>
          <a:p>
            <a:pPr marL="285750" indent="-285750"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1400" b="1" dirty="0" smtClean="0"/>
              <a:t>National </a:t>
            </a:r>
            <a:r>
              <a:rPr lang="en-US" sz="1400" b="1" dirty="0"/>
              <a:t>Student Loan Data System for </a:t>
            </a:r>
            <a:r>
              <a:rPr lang="en-US" sz="1400" b="1" dirty="0" smtClean="0"/>
              <a:t>Students (NSLDS) </a:t>
            </a:r>
            <a:r>
              <a:rPr lang="en-US" sz="1400" dirty="0" smtClean="0">
                <a:hlinkClick r:id="rId7"/>
              </a:rPr>
              <a:t>www.nslds.ed.gov</a:t>
            </a:r>
            <a:r>
              <a:rPr lang="en-US" sz="1400" dirty="0" smtClean="0"/>
              <a:t> Borrowers </a:t>
            </a:r>
            <a:r>
              <a:rPr lang="en-US" sz="1400" dirty="0"/>
              <a:t>can view comprehensive list of all federal loans borrowed</a:t>
            </a:r>
          </a:p>
          <a:p>
            <a:pPr marL="285750" indent="-285750"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1400" b="1" dirty="0" smtClean="0"/>
              <a:t>Harvard University </a:t>
            </a:r>
            <a:r>
              <a:rPr lang="en-US" sz="1400" b="1" dirty="0"/>
              <a:t>Student Financial </a:t>
            </a:r>
            <a:r>
              <a:rPr lang="en-US" sz="1400" b="1" dirty="0" smtClean="0"/>
              <a:t>Services  </a:t>
            </a:r>
            <a:r>
              <a:rPr lang="en-US" sz="1400" dirty="0" smtClean="0">
                <a:hlinkClick r:id="rId8" action="ppaction://hlinkfile"/>
              </a:rPr>
              <a:t>sfs.harvard.edu</a:t>
            </a:r>
            <a:r>
              <a:rPr lang="en-US" sz="1400" dirty="0" smtClean="0"/>
              <a:t>  Information on student accounts, student loans, and veteran &amp; military benefits</a:t>
            </a:r>
          </a:p>
          <a:p>
            <a:pPr marL="285750" indent="-285750"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1400" b="1" dirty="0" smtClean="0"/>
              <a:t>Federal Ombudsman </a:t>
            </a:r>
            <a:r>
              <a:rPr lang="en-US" sz="1400" dirty="0">
                <a:hlinkClick r:id="rId9"/>
              </a:rPr>
              <a:t>http://www.ombudsman.ed.gov/</a:t>
            </a:r>
            <a:r>
              <a:rPr lang="en-US" sz="1400" dirty="0"/>
              <a:t> </a:t>
            </a:r>
            <a:r>
              <a:rPr lang="en-US" sz="1400" dirty="0" smtClean="0"/>
              <a:t>The </a:t>
            </a:r>
            <a:r>
              <a:rPr lang="en-US" sz="1400" dirty="0"/>
              <a:t>federal student aid ombudsman of the Department of Education helps resolve disputes and solve other problems with federal student </a:t>
            </a:r>
            <a:r>
              <a:rPr lang="en-US" sz="1400" dirty="0" smtClean="0"/>
              <a:t>loans</a:t>
            </a:r>
          </a:p>
          <a:p>
            <a:pPr marL="285750" indent="-285750"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1400" b="1" dirty="0"/>
              <a:t>Income Driven Repayment Plan Information</a:t>
            </a:r>
            <a:r>
              <a:rPr lang="en-US" sz="1400" dirty="0"/>
              <a:t> </a:t>
            </a:r>
            <a:r>
              <a:rPr lang="en-US" sz="1400" dirty="0">
                <a:hlinkClick r:id="rId10"/>
              </a:rPr>
              <a:t>http://ibrinfo.org</a:t>
            </a:r>
            <a:r>
              <a:rPr lang="en-US" sz="1400" dirty="0" smtClean="0">
                <a:hlinkClick r:id="rId10"/>
              </a:rPr>
              <a:t>/</a:t>
            </a:r>
            <a:r>
              <a:rPr lang="en-US" sz="1400" dirty="0" smtClean="0"/>
              <a:t> </a:t>
            </a:r>
          </a:p>
          <a:p>
            <a:r>
              <a:rPr lang="en-US" sz="1800" b="1" u="sng" dirty="0" smtClean="0"/>
              <a:t>Resources:</a:t>
            </a:r>
            <a:endParaRPr lang="en-US" sz="1800" b="1" u="sng" dirty="0"/>
          </a:p>
          <a:p>
            <a:pPr marL="285750" indent="-285750"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1400" b="1" dirty="0"/>
              <a:t>Repaying your student loans </a:t>
            </a:r>
            <a:r>
              <a:rPr lang="en-US" sz="1400" b="1" dirty="0" smtClean="0"/>
              <a:t>guide  </a:t>
            </a:r>
            <a:r>
              <a:rPr lang="en-US" sz="1400" u="sng" dirty="0">
                <a:hlinkClick r:id="rId11"/>
              </a:rPr>
              <a:t>https://studentaid.ed.gov/sites/default/files/repaying-your-loans.pdf</a:t>
            </a:r>
            <a:endParaRPr lang="en-US" sz="1400" dirty="0"/>
          </a:p>
          <a:p>
            <a:pPr marL="285750" indent="-285750"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1400" b="1" dirty="0"/>
              <a:t>Managing Credit </a:t>
            </a:r>
            <a:r>
              <a:rPr lang="en-US" sz="1400" dirty="0" smtClean="0"/>
              <a:t>You </a:t>
            </a:r>
            <a:r>
              <a:rPr lang="en-US" sz="1400" dirty="0"/>
              <a:t>can get a free copy of your credit report at </a:t>
            </a:r>
            <a:r>
              <a:rPr lang="en-US" sz="1400" u="sng" dirty="0">
                <a:hlinkClick r:id="rId12"/>
              </a:rPr>
              <a:t>www.AnnualCreditReport.com</a:t>
            </a:r>
            <a:endParaRPr lang="en-US" sz="1400" dirty="0"/>
          </a:p>
          <a:p>
            <a:pPr marL="285750" indent="-285750"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1400" b="1" dirty="0"/>
              <a:t>Repayment </a:t>
            </a:r>
            <a:r>
              <a:rPr lang="en-US" sz="1400" b="1" dirty="0" smtClean="0"/>
              <a:t>Calculators </a:t>
            </a:r>
            <a:r>
              <a:rPr lang="en-US" sz="1400" u="sng" dirty="0" smtClean="0">
                <a:hlinkClick r:id="rId13"/>
              </a:rPr>
              <a:t>http</a:t>
            </a:r>
            <a:r>
              <a:rPr lang="en-US" sz="1400" u="sng" dirty="0">
                <a:hlinkClick r:id="rId13"/>
              </a:rPr>
              <a:t>://</a:t>
            </a:r>
            <a:r>
              <a:rPr lang="en-US" sz="1400" u="sng" dirty="0" smtClean="0">
                <a:hlinkClick r:id="rId13"/>
              </a:rPr>
              <a:t>www.paybacksmarter.com</a:t>
            </a:r>
            <a:r>
              <a:rPr lang="en-US" sz="1400" dirty="0" smtClean="0"/>
              <a:t> or </a:t>
            </a:r>
            <a:r>
              <a:rPr lang="en-US" sz="1400" u="sng" dirty="0" smtClean="0">
                <a:hlinkClick r:id="rId14"/>
              </a:rPr>
              <a:t>http</a:t>
            </a:r>
            <a:r>
              <a:rPr lang="en-US" sz="1400" u="sng" dirty="0">
                <a:hlinkClick r:id="rId14"/>
              </a:rPr>
              <a:t>://www.youcandealwithit.com/borrowers/calculators-and-resources/calculators/loan-repayment-calculator.shtml</a:t>
            </a:r>
            <a:endParaRPr lang="en-US" sz="1400" dirty="0"/>
          </a:p>
          <a:p>
            <a:pPr eaLnBrk="1" hangingPunct="1"/>
            <a:endParaRPr 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909040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9" name="Text Box 3"/>
          <p:cNvSpPr txBox="1">
            <a:spLocks noChangeArrowheads="1"/>
          </p:cNvSpPr>
          <p:nvPr/>
        </p:nvSpPr>
        <p:spPr bwMode="auto">
          <a:xfrm>
            <a:off x="914401" y="2322513"/>
            <a:ext cx="731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endParaRPr lang="en-US" dirty="0"/>
          </a:p>
        </p:txBody>
      </p:sp>
      <p:sp>
        <p:nvSpPr>
          <p:cNvPr id="157700" name="Text Box 4"/>
          <p:cNvSpPr txBox="1">
            <a:spLocks noChangeArrowheads="1"/>
          </p:cNvSpPr>
          <p:nvPr/>
        </p:nvSpPr>
        <p:spPr bwMode="auto">
          <a:xfrm>
            <a:off x="76201" y="1219200"/>
            <a:ext cx="8991599" cy="5570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/>
            <a:r>
              <a:rPr lang="en-US" sz="1800" b="1" dirty="0" smtClean="0">
                <a:solidFill>
                  <a:srgbClr val="FF0000"/>
                </a:solidFill>
              </a:rPr>
              <a:t>Harvard Student Loan Office	</a:t>
            </a:r>
            <a:r>
              <a:rPr lang="en-US" sz="1800" dirty="0"/>
              <a:t> </a:t>
            </a:r>
            <a:r>
              <a:rPr lang="en-US" sz="1800" dirty="0" smtClean="0"/>
              <a:t>                           </a:t>
            </a:r>
          </a:p>
          <a:p>
            <a:pPr eaLnBrk="1" hangingPunct="1"/>
            <a:r>
              <a:rPr lang="en-US" sz="1800" dirty="0"/>
              <a:t> </a:t>
            </a:r>
            <a:r>
              <a:rPr lang="en-US" sz="1800" dirty="0" smtClean="0"/>
              <a:t>                                                                                            </a:t>
            </a:r>
            <a:r>
              <a:rPr lang="en-US" sz="1800" b="1" dirty="0" smtClean="0"/>
              <a:t>Customer Service    Collections</a:t>
            </a:r>
            <a:endParaRPr lang="en-US" sz="1800" b="1" dirty="0"/>
          </a:p>
          <a:p>
            <a:pPr eaLnBrk="1" hangingPunct="1"/>
            <a:r>
              <a:rPr lang="en-US" sz="1800" b="1" dirty="0" smtClean="0">
                <a:solidFill>
                  <a:srgbClr val="00B050"/>
                </a:solidFill>
              </a:rPr>
              <a:t>Federal Perkins</a:t>
            </a:r>
            <a:r>
              <a:rPr lang="en-US" sz="1800" dirty="0" smtClean="0"/>
              <a:t>	     Harvard </a:t>
            </a:r>
            <a:r>
              <a:rPr lang="en-US" sz="1800" dirty="0"/>
              <a:t>Student Loan </a:t>
            </a:r>
            <a:r>
              <a:rPr lang="en-US" sz="1800" dirty="0" smtClean="0"/>
              <a:t>Office         (617</a:t>
            </a:r>
            <a:r>
              <a:rPr lang="en-US" sz="1800" dirty="0"/>
              <a:t>) </a:t>
            </a:r>
            <a:r>
              <a:rPr lang="en-US" sz="1800" dirty="0" smtClean="0"/>
              <a:t>495-3782         (</a:t>
            </a:r>
            <a:r>
              <a:rPr lang="en-US" sz="1800" dirty="0"/>
              <a:t>617) </a:t>
            </a:r>
            <a:r>
              <a:rPr lang="en-US" sz="1800" dirty="0" smtClean="0"/>
              <a:t>495-1516</a:t>
            </a:r>
            <a:endParaRPr lang="en-US" sz="1800" dirty="0"/>
          </a:p>
          <a:p>
            <a:pPr eaLnBrk="1" hangingPunct="1"/>
            <a:r>
              <a:rPr lang="en-US" sz="1800" b="1" dirty="0" smtClean="0">
                <a:solidFill>
                  <a:srgbClr val="00B050"/>
                </a:solidFill>
              </a:rPr>
              <a:t>Institutional Loans    </a:t>
            </a:r>
            <a:r>
              <a:rPr lang="en-US" sz="1800" dirty="0" smtClean="0"/>
              <a:t>1033 </a:t>
            </a:r>
            <a:r>
              <a:rPr lang="en-US" sz="1800" dirty="0"/>
              <a:t>Mass </a:t>
            </a:r>
            <a:r>
              <a:rPr lang="en-US" sz="1800" dirty="0" smtClean="0"/>
              <a:t>Ave 2</a:t>
            </a:r>
            <a:r>
              <a:rPr lang="en-US" sz="1800" baseline="30000" dirty="0" smtClean="0"/>
              <a:t>nd</a:t>
            </a:r>
            <a:r>
              <a:rPr lang="en-US" sz="1800" dirty="0" smtClean="0"/>
              <a:t> Floor</a:t>
            </a:r>
            <a:r>
              <a:rPr lang="en-US" sz="1800" dirty="0"/>
              <a:t>	</a:t>
            </a:r>
            <a:r>
              <a:rPr lang="en-US" sz="1800" dirty="0" smtClean="0"/>
              <a:t>             (</a:t>
            </a:r>
            <a:r>
              <a:rPr lang="en-US" sz="1800" dirty="0"/>
              <a:t>800) </a:t>
            </a:r>
            <a:r>
              <a:rPr lang="en-US" sz="1800" dirty="0" smtClean="0"/>
              <a:t>315-7192         (</a:t>
            </a:r>
            <a:r>
              <a:rPr lang="en-US" sz="1800" dirty="0"/>
              <a:t>800) </a:t>
            </a:r>
            <a:r>
              <a:rPr lang="en-US" sz="1800" dirty="0" smtClean="0"/>
              <a:t>343-5500</a:t>
            </a:r>
            <a:endParaRPr lang="en-US" sz="1800" dirty="0"/>
          </a:p>
          <a:p>
            <a:pPr eaLnBrk="1" hangingPunct="1"/>
            <a:r>
              <a:rPr lang="en-US" sz="1800" b="1" dirty="0" smtClean="0">
                <a:solidFill>
                  <a:srgbClr val="00B050"/>
                </a:solidFill>
              </a:rPr>
              <a:t>HPSL &amp; LDS</a:t>
            </a:r>
            <a:r>
              <a:rPr lang="en-US" sz="1800" dirty="0">
                <a:solidFill>
                  <a:srgbClr val="00B050"/>
                </a:solidFill>
              </a:rPr>
              <a:t>	</a:t>
            </a:r>
            <a:r>
              <a:rPr lang="en-US" sz="1800" dirty="0" smtClean="0"/>
              <a:t>     Cambridge</a:t>
            </a:r>
            <a:r>
              <a:rPr lang="en-US" sz="1800" dirty="0"/>
              <a:t>, MA  02138	             		</a:t>
            </a:r>
            <a:r>
              <a:rPr lang="en-US" sz="1800" dirty="0" smtClean="0"/>
              <a:t>               (</a:t>
            </a:r>
            <a:r>
              <a:rPr lang="en-US" sz="1800" dirty="0"/>
              <a:t>800) </a:t>
            </a:r>
            <a:r>
              <a:rPr lang="en-US" sz="1800" dirty="0" smtClean="0"/>
              <a:t>343-5501 </a:t>
            </a:r>
            <a:r>
              <a:rPr lang="en-US" sz="1800" dirty="0"/>
              <a:t>	</a:t>
            </a:r>
            <a:r>
              <a:rPr lang="en-US" sz="1800" dirty="0" smtClean="0"/>
              <a:t>	     e-mail</a:t>
            </a:r>
            <a:r>
              <a:rPr lang="en-US" sz="1800" dirty="0"/>
              <a:t>: </a:t>
            </a:r>
            <a:r>
              <a:rPr lang="en-US" sz="1800" dirty="0">
                <a:hlinkClick r:id="rId3"/>
              </a:rPr>
              <a:t>student_loans@harvard.edu</a:t>
            </a:r>
            <a:endParaRPr lang="en-US" sz="1800" b="1" dirty="0"/>
          </a:p>
          <a:p>
            <a:pPr eaLnBrk="1" hangingPunct="1"/>
            <a:endParaRPr lang="en-US" sz="1800" b="1" dirty="0"/>
          </a:p>
          <a:p>
            <a:pPr eaLnBrk="1" hangingPunct="1"/>
            <a:r>
              <a:rPr lang="en-US" sz="1800" b="1" dirty="0" smtClean="0">
                <a:solidFill>
                  <a:srgbClr val="FF0000"/>
                </a:solidFill>
              </a:rPr>
              <a:t>Federal Loan Servicers </a:t>
            </a:r>
            <a:r>
              <a:rPr lang="en-US" sz="1800" b="1" dirty="0" smtClean="0">
                <a:solidFill>
                  <a:srgbClr val="00B050"/>
                </a:solidFill>
              </a:rPr>
              <a:t>(Direct </a:t>
            </a:r>
            <a:r>
              <a:rPr lang="en-US" sz="1800" b="1" dirty="0">
                <a:solidFill>
                  <a:srgbClr val="00B050"/>
                </a:solidFill>
              </a:rPr>
              <a:t>Stafford Loan &amp; Direct Grad PLUS </a:t>
            </a:r>
            <a:r>
              <a:rPr lang="en-US" sz="1800" b="1" dirty="0" smtClean="0">
                <a:solidFill>
                  <a:srgbClr val="00B050"/>
                </a:solidFill>
              </a:rPr>
              <a:t>Loans)</a:t>
            </a:r>
            <a:endParaRPr lang="en-US" sz="1800" dirty="0">
              <a:solidFill>
                <a:srgbClr val="00B050"/>
              </a:solidFill>
            </a:endParaRPr>
          </a:p>
          <a:p>
            <a:pPr eaLnBrk="1" hangingPunct="1"/>
            <a:r>
              <a:rPr lang="en-US" sz="1800" dirty="0"/>
              <a:t>Please review </a:t>
            </a:r>
            <a:r>
              <a:rPr lang="en-US" sz="1800" dirty="0">
                <a:hlinkClick r:id="rId4"/>
              </a:rPr>
              <a:t>www.nslds.ed.gov</a:t>
            </a:r>
            <a:r>
              <a:rPr lang="en-US" sz="1800" dirty="0"/>
              <a:t> to determine your servicer:</a:t>
            </a:r>
          </a:p>
          <a:p>
            <a:pPr eaLnBrk="1" hangingPunct="1"/>
            <a:endParaRPr lang="en-US" sz="1800" dirty="0"/>
          </a:p>
          <a:p>
            <a:pPr eaLnBrk="1" hangingPunct="1"/>
            <a:r>
              <a:rPr lang="en-US" sz="1400" dirty="0" smtClean="0"/>
              <a:t>Direct </a:t>
            </a:r>
            <a:r>
              <a:rPr lang="en-US" sz="1400" dirty="0"/>
              <a:t>Loan Servicing </a:t>
            </a:r>
            <a:r>
              <a:rPr lang="en-US" sz="1400" dirty="0" smtClean="0"/>
              <a:t>Center	</a:t>
            </a:r>
            <a:r>
              <a:rPr lang="en-US" sz="1400" dirty="0"/>
              <a:t>	</a:t>
            </a:r>
            <a:r>
              <a:rPr lang="en-US" sz="1400" dirty="0" smtClean="0">
                <a:hlinkClick r:id="rId5"/>
              </a:rPr>
              <a:t>studentaid.ed.gov/</a:t>
            </a:r>
            <a:r>
              <a:rPr lang="en-US" sz="1400" dirty="0" err="1" smtClean="0">
                <a:hlinkClick r:id="rId5"/>
              </a:rPr>
              <a:t>sa</a:t>
            </a:r>
            <a:r>
              <a:rPr lang="en-US" sz="1400" dirty="0" smtClean="0">
                <a:hlinkClick r:id="rId5"/>
              </a:rPr>
              <a:t>/</a:t>
            </a:r>
            <a:endParaRPr lang="en-US" sz="1400" dirty="0" smtClean="0"/>
          </a:p>
          <a:p>
            <a:pPr eaLnBrk="1" hangingPunct="1"/>
            <a:r>
              <a:rPr lang="en-US" sz="1400" dirty="0"/>
              <a:t>Cornerstone				</a:t>
            </a:r>
            <a:r>
              <a:rPr lang="en-US" sz="1400" dirty="0">
                <a:hlinkClick r:id="rId6"/>
              </a:rPr>
              <a:t>https://www.mycornerstoneloan.org</a:t>
            </a:r>
            <a:r>
              <a:rPr lang="en-US" sz="1400" dirty="0" smtClean="0">
                <a:hlinkClick r:id="rId6"/>
              </a:rPr>
              <a:t>/</a:t>
            </a:r>
            <a:r>
              <a:rPr lang="en-US" sz="1400" dirty="0" smtClean="0"/>
              <a:t> </a:t>
            </a:r>
          </a:p>
          <a:p>
            <a:pPr eaLnBrk="1" hangingPunct="1"/>
            <a:r>
              <a:rPr lang="en-US" sz="1400" dirty="0" smtClean="0"/>
              <a:t>ESA-</a:t>
            </a:r>
            <a:r>
              <a:rPr lang="en-US" sz="1400" dirty="0" err="1" smtClean="0"/>
              <a:t>EdFinancial</a:t>
            </a:r>
            <a:r>
              <a:rPr lang="en-US" sz="1400" dirty="0" smtClean="0"/>
              <a:t>			</a:t>
            </a:r>
            <a:r>
              <a:rPr lang="en-US" sz="1400" dirty="0" smtClean="0">
                <a:hlinkClick r:id="rId7"/>
              </a:rPr>
              <a:t>https</a:t>
            </a:r>
            <a:r>
              <a:rPr lang="en-US" sz="1400" dirty="0">
                <a:hlinkClick r:id="rId7"/>
              </a:rPr>
              <a:t>://</a:t>
            </a:r>
            <a:r>
              <a:rPr lang="en-US" sz="1400" dirty="0" smtClean="0">
                <a:hlinkClick r:id="rId7"/>
              </a:rPr>
              <a:t>www.edfinancial.com/home</a:t>
            </a:r>
            <a:r>
              <a:rPr lang="en-US" sz="1400" dirty="0" smtClean="0"/>
              <a:t> </a:t>
            </a:r>
          </a:p>
          <a:p>
            <a:pPr eaLnBrk="1" hangingPunct="1"/>
            <a:r>
              <a:rPr lang="en-US" sz="1400" dirty="0" smtClean="0"/>
              <a:t>Fed Loan Servicing	(PHEAA)		</a:t>
            </a:r>
            <a:r>
              <a:rPr lang="en-US" sz="1400" dirty="0" smtClean="0">
                <a:hlinkClick r:id="rId8"/>
              </a:rPr>
              <a:t>www.myfedloan.org</a:t>
            </a:r>
            <a:endParaRPr lang="en-US" sz="1400" dirty="0" smtClean="0"/>
          </a:p>
          <a:p>
            <a:pPr eaLnBrk="1" hangingPunct="1"/>
            <a:r>
              <a:rPr lang="en-US" sz="1400" dirty="0" smtClean="0"/>
              <a:t>Granite </a:t>
            </a:r>
            <a:r>
              <a:rPr lang="en-US" sz="1400" dirty="0"/>
              <a:t>State – GSMR			</a:t>
            </a:r>
            <a:r>
              <a:rPr lang="en-US" sz="1400" dirty="0">
                <a:hlinkClick r:id="rId9"/>
              </a:rPr>
              <a:t>http://gsmr.org</a:t>
            </a:r>
            <a:r>
              <a:rPr lang="en-US" sz="1400" dirty="0" smtClean="0">
                <a:hlinkClick r:id="rId9"/>
              </a:rPr>
              <a:t>/</a:t>
            </a:r>
            <a:r>
              <a:rPr lang="en-US" sz="1400" dirty="0" smtClean="0"/>
              <a:t> </a:t>
            </a:r>
          </a:p>
          <a:p>
            <a:pPr eaLnBrk="1" hangingPunct="1"/>
            <a:r>
              <a:rPr lang="en-US" sz="1400" dirty="0" smtClean="0"/>
              <a:t>Great </a:t>
            </a:r>
            <a:r>
              <a:rPr lang="en-US" sz="1400" dirty="0"/>
              <a:t>Lakes Education Loan Services	</a:t>
            </a:r>
            <a:r>
              <a:rPr lang="en-US" sz="1400" dirty="0" smtClean="0"/>
              <a:t>	</a:t>
            </a:r>
            <a:r>
              <a:rPr lang="en-US" sz="1400" dirty="0" smtClean="0">
                <a:hlinkClick r:id="rId10"/>
              </a:rPr>
              <a:t>www.mygreatlakes.org</a:t>
            </a:r>
            <a:endParaRPr lang="en-US" sz="1400" dirty="0" smtClean="0"/>
          </a:p>
          <a:p>
            <a:pPr eaLnBrk="1" hangingPunct="1"/>
            <a:r>
              <a:rPr lang="en-US" sz="1400" dirty="0"/>
              <a:t>MOHELA				</a:t>
            </a:r>
            <a:r>
              <a:rPr lang="en-US" sz="1400" dirty="0">
                <a:hlinkClick r:id="rId11"/>
              </a:rPr>
              <a:t>https://www.mohela.com</a:t>
            </a:r>
            <a:r>
              <a:rPr lang="en-US" sz="1400" dirty="0" smtClean="0">
                <a:hlinkClick r:id="rId11"/>
              </a:rPr>
              <a:t>/</a:t>
            </a:r>
            <a:r>
              <a:rPr lang="en-US" sz="1400" dirty="0" smtClean="0"/>
              <a:t> </a:t>
            </a:r>
          </a:p>
          <a:p>
            <a:pPr eaLnBrk="1" hangingPunct="1"/>
            <a:r>
              <a:rPr lang="en-US" sz="1400" dirty="0" err="1"/>
              <a:t>Navient</a:t>
            </a:r>
            <a:r>
              <a:rPr lang="en-US" sz="1400" dirty="0"/>
              <a:t> (formerly Sallie Mae)	</a:t>
            </a:r>
            <a:r>
              <a:rPr lang="en-US" sz="1400" dirty="0" smtClean="0"/>
              <a:t>	</a:t>
            </a:r>
            <a:r>
              <a:rPr lang="en-US" sz="1400" dirty="0" smtClean="0">
                <a:hlinkClick r:id="rId12"/>
              </a:rPr>
              <a:t>www.navient.com</a:t>
            </a:r>
            <a:r>
              <a:rPr lang="en-US" sz="1400" dirty="0" smtClean="0"/>
              <a:t> </a:t>
            </a:r>
            <a:endParaRPr lang="en-US" sz="1400" dirty="0"/>
          </a:p>
          <a:p>
            <a:pPr eaLnBrk="1" hangingPunct="1"/>
            <a:r>
              <a:rPr lang="en-US" sz="1400" dirty="0" smtClean="0"/>
              <a:t>Nelnet</a:t>
            </a:r>
            <a:r>
              <a:rPr lang="en-US" sz="1400" dirty="0"/>
              <a:t>				</a:t>
            </a:r>
            <a:r>
              <a:rPr lang="en-US" sz="1400" dirty="0" smtClean="0">
                <a:hlinkClick r:id="rId13"/>
              </a:rPr>
              <a:t>www.nelnet.com</a:t>
            </a:r>
            <a:endParaRPr lang="en-US" sz="1400" dirty="0" smtClean="0"/>
          </a:p>
          <a:p>
            <a:pPr eaLnBrk="1" hangingPunct="1"/>
            <a:r>
              <a:rPr lang="en-US" sz="1400" dirty="0"/>
              <a:t>OSLA				</a:t>
            </a:r>
            <a:r>
              <a:rPr lang="en-US" sz="1400" dirty="0">
                <a:hlinkClick r:id="rId14"/>
              </a:rPr>
              <a:t>http://www.osla.org</a:t>
            </a:r>
            <a:r>
              <a:rPr lang="en-US" sz="1400" dirty="0" smtClean="0">
                <a:hlinkClick r:id="rId14"/>
              </a:rPr>
              <a:t>/</a:t>
            </a:r>
            <a:r>
              <a:rPr lang="en-US" sz="1400" dirty="0" smtClean="0"/>
              <a:t> </a:t>
            </a:r>
          </a:p>
          <a:p>
            <a:pPr eaLnBrk="1" hangingPunct="1"/>
            <a:r>
              <a:rPr lang="en-US" sz="1400" dirty="0"/>
              <a:t>VSAC				</a:t>
            </a:r>
            <a:r>
              <a:rPr lang="en-US" sz="1400" dirty="0">
                <a:hlinkClick r:id="rId15"/>
              </a:rPr>
              <a:t>http://</a:t>
            </a:r>
            <a:r>
              <a:rPr lang="en-US" sz="1400" dirty="0" smtClean="0">
                <a:hlinkClick r:id="rId15"/>
              </a:rPr>
              <a:t>services.vsac.org/wps/wcm/connect/vsac/VSAC</a:t>
            </a:r>
            <a:r>
              <a:rPr lang="en-US" sz="1400" dirty="0" smtClean="0"/>
              <a:t> </a:t>
            </a:r>
            <a:endParaRPr lang="en-US" sz="1400" dirty="0"/>
          </a:p>
          <a:p>
            <a:pPr eaLnBrk="1" hangingPunct="1"/>
            <a:r>
              <a:rPr lang="en-US" sz="1800" dirty="0"/>
              <a:t>	</a:t>
            </a:r>
            <a:endParaRPr lang="en-US" dirty="0">
              <a:solidFill>
                <a:srgbClr val="333300"/>
              </a:solidFill>
            </a:endParaRPr>
          </a:p>
        </p:txBody>
      </p:sp>
      <p:sp>
        <p:nvSpPr>
          <p:cNvPr id="157701" name="Rectangle 5"/>
          <p:cNvSpPr>
            <a:spLocks noChangeArrowheads="1"/>
          </p:cNvSpPr>
          <p:nvPr/>
        </p:nvSpPr>
        <p:spPr bwMode="auto">
          <a:xfrm>
            <a:off x="152400" y="76200"/>
            <a:ext cx="588895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/>
            <a:r>
              <a:rPr lang="en-US" sz="3600" b="1" dirty="0">
                <a:solidFill>
                  <a:schemeClr val="bg1"/>
                </a:solidFill>
              </a:rPr>
              <a:t>Lender Contacts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305800" cy="609600"/>
          </a:xfrm>
        </p:spPr>
        <p:txBody>
          <a:bodyPr/>
          <a:lstStyle/>
          <a:p>
            <a:r>
              <a:rPr lang="en-US" dirty="0" smtClean="0"/>
              <a:t>Things to consider when considering a loan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1" y="1736725"/>
            <a:ext cx="8001000" cy="4375150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 smtClean="0"/>
              <a:t>Cosigner </a:t>
            </a:r>
            <a:r>
              <a:rPr lang="en-US" dirty="0"/>
              <a:t>Requirements and Cosigner Release Options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/>
              <a:t>Interest Rate: Variable or Fixed, Index and Margins, Interest Capitalization Policies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/>
              <a:t>Borrower Benefits: Interest Rate Reductions for ACH and Cosigners, On-time payment incentives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/>
              <a:t>Fees: Origination Fees, Late Fees, Return Check Fees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/>
              <a:t>Repayment Options: Repayment Start Dates, Years In Repayment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/>
              <a:t>Grace Period, Deferment and Forbearance </a:t>
            </a:r>
            <a:r>
              <a:rPr lang="en-US" dirty="0" smtClean="0"/>
              <a:t>Options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4228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1" y="217505"/>
            <a:ext cx="7315200" cy="1154097"/>
          </a:xfrm>
        </p:spPr>
        <p:txBody>
          <a:bodyPr/>
          <a:lstStyle/>
          <a:p>
            <a:r>
              <a:rPr lang="en-US" dirty="0" smtClean="0"/>
              <a:t>Types of Loans at Harvard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95400"/>
            <a:ext cx="7315200" cy="5181600"/>
          </a:xfrm>
        </p:spPr>
        <p:txBody>
          <a:bodyPr>
            <a:normAutofit fontScale="25000" lnSpcReduction="20000"/>
          </a:bodyPr>
          <a:lstStyle/>
          <a:p>
            <a:r>
              <a:rPr lang="en-US" sz="5600" dirty="0" smtClean="0"/>
              <a:t>The Department of Education </a:t>
            </a:r>
            <a:r>
              <a:rPr lang="en-US" sz="5600" dirty="0"/>
              <a:t>s</a:t>
            </a:r>
            <a:r>
              <a:rPr lang="en-US" sz="5600" dirty="0" smtClean="0"/>
              <a:t>ervices the following:</a:t>
            </a:r>
          </a:p>
          <a:p>
            <a:pPr marL="728345" lvl="1" indent="-342900">
              <a:buClr>
                <a:srgbClr val="FFC000"/>
              </a:buClr>
              <a:buFont typeface="Wingdings 3" panose="05040102010807070707" pitchFamily="18" charset="2"/>
              <a:buChar char=""/>
            </a:pPr>
            <a:r>
              <a:rPr lang="en-US" sz="5600" dirty="0" smtClean="0"/>
              <a:t>Direct Loans – Stafford (6 month grace period)</a:t>
            </a:r>
          </a:p>
          <a:p>
            <a:pPr marL="1531620" lvl="2" indent="-342900"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sz="5600" dirty="0" smtClean="0"/>
              <a:t>Subsidized/Unsubsidized</a:t>
            </a:r>
          </a:p>
          <a:p>
            <a:pPr marL="728345" lvl="1" indent="-342900">
              <a:buClr>
                <a:srgbClr val="FFC000"/>
              </a:buClr>
              <a:buFont typeface="Wingdings 3" panose="05040102010807070707" pitchFamily="18" charset="2"/>
              <a:buChar char=""/>
            </a:pPr>
            <a:r>
              <a:rPr lang="en-US" sz="5600" dirty="0" smtClean="0"/>
              <a:t>PLUS (Parent/Grad) (No grace period, but </a:t>
            </a:r>
            <a:r>
              <a:rPr lang="en-US" sz="5600" dirty="0" err="1" smtClean="0"/>
              <a:t>GradPLUS</a:t>
            </a:r>
            <a:r>
              <a:rPr lang="en-US" sz="5600" dirty="0" smtClean="0"/>
              <a:t> has post-graduation deferment of 6 months--otherwise loan maybe eligible for deferment)</a:t>
            </a:r>
          </a:p>
          <a:p>
            <a:pPr marL="45720" indent="0">
              <a:buClr>
                <a:srgbClr val="FFC000"/>
              </a:buClr>
            </a:pPr>
            <a:r>
              <a:rPr lang="en-US" sz="5600" dirty="0"/>
              <a:t>_______________________________________________________________________________ Harvard Student Loan Office (SLO) services the following: </a:t>
            </a:r>
          </a:p>
          <a:p>
            <a:pPr marL="728345" lvl="1" indent="-342900"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5600" dirty="0"/>
              <a:t>Perkins Loans (9 month grace period)</a:t>
            </a:r>
          </a:p>
          <a:p>
            <a:pPr marL="728345" lvl="1" indent="-342900"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5600" dirty="0"/>
              <a:t>(HPSL) Health Professions Student Loans (12 month grace period)</a:t>
            </a:r>
          </a:p>
          <a:p>
            <a:pPr marL="728345" lvl="1" indent="-342900">
              <a:buClr>
                <a:srgbClr val="FFC000"/>
              </a:buClr>
              <a:buFont typeface="Wingdings 3" panose="05040102010807070707" pitchFamily="18" charset="2"/>
              <a:buChar char=""/>
            </a:pPr>
            <a:r>
              <a:rPr lang="en-US" sz="5600" dirty="0"/>
              <a:t>(LDS) Loans for Disadvantaged Students  (12 month grace period)</a:t>
            </a:r>
          </a:p>
          <a:p>
            <a:pPr marL="728345" lvl="1" indent="-342900">
              <a:buClr>
                <a:srgbClr val="FFC000"/>
              </a:buClr>
              <a:buFont typeface="Wingdings 3" panose="05040102010807070707" pitchFamily="18" charset="2"/>
              <a:buChar char=""/>
            </a:pPr>
            <a:r>
              <a:rPr lang="en-US" sz="5600" dirty="0"/>
              <a:t>Institutional Loans (6 month grace period)</a:t>
            </a:r>
          </a:p>
          <a:p>
            <a:r>
              <a:rPr lang="en-US" sz="5600" dirty="0"/>
              <a:t>_______________________________________________________________________________ </a:t>
            </a:r>
            <a:r>
              <a:rPr lang="en-US" sz="5600" dirty="0" smtClean="0"/>
              <a:t>Private Loans – Varied for Profit Lenders</a:t>
            </a:r>
          </a:p>
          <a:p>
            <a:r>
              <a:rPr lang="en-US" sz="5600" dirty="0" smtClean="0"/>
              <a:t>	 </a:t>
            </a:r>
            <a:r>
              <a:rPr lang="en-US" sz="5600" dirty="0"/>
              <a:t>Harvard Private Loan Website </a:t>
            </a:r>
            <a:r>
              <a:rPr lang="en-US" sz="5600" i="1" dirty="0"/>
              <a:t>Site Includes Domestic Student Loan Comparison </a:t>
            </a:r>
            <a:r>
              <a:rPr lang="en-US" sz="5600" i="1" dirty="0" smtClean="0"/>
              <a:t>Chart  </a:t>
            </a:r>
            <a:r>
              <a:rPr lang="en-US" sz="5600" dirty="0" smtClean="0">
                <a:hlinkClick r:id="rId3"/>
              </a:rPr>
              <a:t>http</a:t>
            </a:r>
            <a:r>
              <a:rPr lang="en-US" sz="5600" dirty="0">
                <a:hlinkClick r:id="rId3"/>
              </a:rPr>
              <a:t>://sfs.harvard.edu/2015-2016-private-loan-options</a:t>
            </a:r>
            <a:r>
              <a:rPr lang="en-US" sz="5600" dirty="0"/>
              <a:t> </a:t>
            </a:r>
          </a:p>
          <a:p>
            <a:pPr marL="45720" indent="0">
              <a:buClr>
                <a:srgbClr val="FFC000"/>
              </a:buClr>
            </a:pPr>
            <a:endParaRPr lang="en-US" sz="5600" dirty="0" smtClean="0"/>
          </a:p>
          <a:p>
            <a:pPr marL="4572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4184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28600"/>
            <a:ext cx="8229600" cy="715962"/>
          </a:xfrm>
        </p:spPr>
        <p:txBody>
          <a:bodyPr/>
          <a:lstStyle/>
          <a:p>
            <a:pPr eaLnBrk="1" hangingPunct="1"/>
            <a:r>
              <a:rPr lang="en-US" sz="2800" dirty="0" smtClean="0"/>
              <a:t>Comparing Private vs Federal loans </a:t>
            </a:r>
            <a:endParaRPr lang="en-US" sz="2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1143000"/>
            <a:ext cx="4040188" cy="639762"/>
          </a:xfrm>
        </p:spPr>
        <p:txBody>
          <a:bodyPr/>
          <a:lstStyle/>
          <a:p>
            <a:pPr algn="ctr"/>
            <a:r>
              <a:rPr lang="en-US" dirty="0" smtClean="0"/>
              <a:t>Private Loans </a:t>
            </a:r>
            <a:br>
              <a:rPr lang="en-US" dirty="0" smtClean="0"/>
            </a:br>
            <a:r>
              <a:rPr lang="en-US" sz="1400" dirty="0" smtClean="0"/>
              <a:t>(approval based on credit)</a:t>
            </a:r>
            <a:endParaRPr lang="en-US" sz="14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228600" y="1524000"/>
            <a:ext cx="4040188" cy="4800600"/>
          </a:xfrm>
        </p:spPr>
        <p:txBody>
          <a:bodyPr>
            <a:normAutofit fontScale="70000" lnSpcReduction="20000"/>
          </a:bodyPr>
          <a:lstStyle/>
          <a:p>
            <a:pPr eaLnBrk="1" hangingPunct="1"/>
            <a:r>
              <a:rPr lang="en-US" sz="2800" dirty="0" smtClean="0">
                <a:solidFill>
                  <a:srgbClr val="00B050"/>
                </a:solidFill>
              </a:rPr>
              <a:t>Benefits</a:t>
            </a:r>
            <a:r>
              <a:rPr lang="en-US" sz="2800" dirty="0">
                <a:solidFill>
                  <a:srgbClr val="00B050"/>
                </a:solidFill>
              </a:rPr>
              <a:t>:</a:t>
            </a:r>
          </a:p>
          <a:p>
            <a:pPr lvl="1" eaLnBrk="1" hangingPunct="1"/>
            <a:r>
              <a:rPr lang="en-US" sz="2800" dirty="0"/>
              <a:t>Potentially lower interest rate for borrowers with strong credit</a:t>
            </a:r>
          </a:p>
          <a:p>
            <a:pPr lvl="1" eaLnBrk="1" hangingPunct="1"/>
            <a:r>
              <a:rPr lang="en-US" sz="2800" dirty="0"/>
              <a:t>For midcareer students, private loans can disburse unevenly to reflect higher fall tuition and fees</a:t>
            </a:r>
          </a:p>
          <a:p>
            <a:pPr eaLnBrk="1" hangingPunct="1"/>
            <a:r>
              <a:rPr lang="en-US" sz="2800" dirty="0">
                <a:solidFill>
                  <a:srgbClr val="FF0000"/>
                </a:solidFill>
              </a:rPr>
              <a:t>Potential Downsides:</a:t>
            </a:r>
          </a:p>
          <a:p>
            <a:pPr lvl="1" eaLnBrk="1" hangingPunct="1"/>
            <a:r>
              <a:rPr lang="en-US" sz="2800" dirty="0" smtClean="0"/>
              <a:t>Typically variable interest </a:t>
            </a:r>
            <a:r>
              <a:rPr lang="en-US" sz="2800" dirty="0"/>
              <a:t>rates</a:t>
            </a:r>
          </a:p>
          <a:p>
            <a:pPr lvl="1" eaLnBrk="1" hangingPunct="1"/>
            <a:r>
              <a:rPr lang="en-US" sz="2800" dirty="0"/>
              <a:t>Limited repayment </a:t>
            </a:r>
            <a:r>
              <a:rPr lang="en-US" sz="2800" dirty="0" smtClean="0"/>
              <a:t>flexibility and protections</a:t>
            </a:r>
            <a:endParaRPr lang="en-US" sz="2800" dirty="0"/>
          </a:p>
          <a:p>
            <a:pPr lvl="1" eaLnBrk="1" hangingPunct="1"/>
            <a:r>
              <a:rPr lang="en-US" sz="2800" dirty="0"/>
              <a:t>Limited options for deferment and forbearance</a:t>
            </a:r>
          </a:p>
          <a:p>
            <a:pPr lvl="1" eaLnBrk="1" hangingPunct="1"/>
            <a:r>
              <a:rPr lang="en-US" sz="2800" dirty="0"/>
              <a:t>Cannot take advantage of Federal Public Service Loan Forgiveness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219200"/>
            <a:ext cx="4041775" cy="639762"/>
          </a:xfrm>
        </p:spPr>
        <p:txBody>
          <a:bodyPr/>
          <a:lstStyle/>
          <a:p>
            <a:pPr algn="ctr"/>
            <a:r>
              <a:rPr lang="en-US" dirty="0" smtClean="0"/>
              <a:t>Federal Loans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400" y="1447800"/>
            <a:ext cx="4041775" cy="4953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000" dirty="0">
                <a:solidFill>
                  <a:srgbClr val="00B050"/>
                </a:solidFill>
              </a:rPr>
              <a:t>Benefits:</a:t>
            </a:r>
          </a:p>
          <a:p>
            <a:pPr lvl="1" eaLnBrk="1" hangingPunct="1"/>
            <a:r>
              <a:rPr lang="en-US" dirty="0" smtClean="0"/>
              <a:t>Repayment flexibility including income based repayment</a:t>
            </a:r>
          </a:p>
          <a:p>
            <a:pPr lvl="1" eaLnBrk="1" hangingPunct="1"/>
            <a:r>
              <a:rPr lang="en-US" dirty="0" smtClean="0"/>
              <a:t>Significantly greater protections than </a:t>
            </a:r>
            <a:br>
              <a:rPr lang="en-US" dirty="0" smtClean="0"/>
            </a:br>
            <a:r>
              <a:rPr lang="en-US" dirty="0" smtClean="0"/>
              <a:t>private loans including ability to stop repayment for unemployment, economic hardship and future enrollment</a:t>
            </a:r>
          </a:p>
          <a:p>
            <a:pPr lvl="1" eaLnBrk="1" hangingPunct="1"/>
            <a:r>
              <a:rPr lang="en-US" dirty="0" smtClean="0"/>
              <a:t>Qualifies for Public Service Loan Forgiveness</a:t>
            </a:r>
          </a:p>
          <a:p>
            <a:pPr eaLnBrk="1" hangingPunct="1"/>
            <a:r>
              <a:rPr lang="en-US" sz="2000" dirty="0" smtClean="0">
                <a:solidFill>
                  <a:srgbClr val="FF0000"/>
                </a:solidFill>
              </a:rPr>
              <a:t>Potential </a:t>
            </a:r>
            <a:r>
              <a:rPr lang="en-US" sz="2000" dirty="0">
                <a:solidFill>
                  <a:srgbClr val="FF0000"/>
                </a:solidFill>
              </a:rPr>
              <a:t>Downsides:</a:t>
            </a:r>
          </a:p>
          <a:p>
            <a:pPr lvl="1" eaLnBrk="1" hangingPunct="1"/>
            <a:r>
              <a:rPr lang="en-US" dirty="0" smtClean="0"/>
              <a:t>Possibly higher interest rates and fees</a:t>
            </a:r>
            <a:endParaRPr lang="en-US" dirty="0"/>
          </a:p>
          <a:p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 bwMode="auto">
          <a:xfrm>
            <a:off x="4572000" y="1219200"/>
            <a:ext cx="0" cy="51816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7" name="Rectangle 6"/>
          <p:cNvSpPr/>
          <p:nvPr/>
        </p:nvSpPr>
        <p:spPr>
          <a:xfrm>
            <a:off x="304800" y="6384897"/>
            <a:ext cx="533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>
                <a:hlinkClick r:id="rId3"/>
              </a:rPr>
              <a:t>https://studentaid.ed.gov/types/loans/federal-vs-private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977613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8229601" cy="762000"/>
          </a:xfrm>
        </p:spPr>
        <p:txBody>
          <a:bodyPr/>
          <a:lstStyle/>
          <a:p>
            <a:r>
              <a:rPr lang="en-US" dirty="0" smtClean="0"/>
              <a:t>Managing </a:t>
            </a:r>
            <a:r>
              <a:rPr lang="en-US" dirty="0"/>
              <a:t>Y</a:t>
            </a:r>
            <a:r>
              <a:rPr lang="en-US" dirty="0" smtClean="0"/>
              <a:t>our Borrowing While In School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00200"/>
            <a:ext cx="7162799" cy="2397125"/>
          </a:xfrm>
        </p:spPr>
        <p:txBody>
          <a:bodyPr/>
          <a:lstStyle/>
          <a:p>
            <a:r>
              <a:rPr lang="en-US" sz="2000" dirty="0" smtClean="0"/>
              <a:t>Examine your budget closely and only borrow when absolutely necessary</a:t>
            </a:r>
          </a:p>
          <a:p>
            <a:pPr marL="682625" lvl="1" indent="-342900">
              <a:buFont typeface="Wingdings" panose="05000000000000000000" pitchFamily="2" charset="2"/>
              <a:buChar char="§"/>
            </a:pPr>
            <a:r>
              <a:rPr lang="en-US" sz="1600" dirty="0" smtClean="0">
                <a:solidFill>
                  <a:srgbClr val="00B0F0"/>
                </a:solidFill>
              </a:rPr>
              <a:t>Unsubsidized Stafford</a:t>
            </a:r>
            <a:r>
              <a:rPr lang="en-US" sz="1600" dirty="0" smtClean="0"/>
              <a:t>, </a:t>
            </a:r>
            <a:r>
              <a:rPr lang="en-US" sz="1600" dirty="0" smtClean="0">
                <a:solidFill>
                  <a:srgbClr val="00B0F0"/>
                </a:solidFill>
              </a:rPr>
              <a:t>PLUS</a:t>
            </a:r>
            <a:r>
              <a:rPr lang="en-US" sz="1600" dirty="0" smtClean="0"/>
              <a:t>, and many private loans accrue interest while in school</a:t>
            </a:r>
          </a:p>
          <a:p>
            <a:pPr marL="682625" lvl="1" indent="-342900">
              <a:buFont typeface="Wingdings" panose="05000000000000000000" pitchFamily="2" charset="2"/>
              <a:buChar char="§"/>
            </a:pPr>
            <a:r>
              <a:rPr lang="en-US" sz="1600" dirty="0" smtClean="0"/>
              <a:t>Student loans can be borrowed at anytime* during the academic year;  if you do not need the loans at the start of the year wait until you need them to borrow</a:t>
            </a:r>
          </a:p>
          <a:p>
            <a:pPr marL="682625" lvl="1" indent="-342900">
              <a:buFont typeface="Wingdings" panose="05000000000000000000" pitchFamily="2" charset="2"/>
              <a:buChar char="§"/>
            </a:pPr>
            <a:r>
              <a:rPr lang="en-US" sz="1600" dirty="0" smtClean="0"/>
              <a:t>Most loans have disbursement fees based on a percentage loan borrowed</a:t>
            </a:r>
          </a:p>
          <a:p>
            <a:pPr lvl="1" indent="0">
              <a:buNone/>
            </a:pPr>
            <a:r>
              <a:rPr lang="en-US" sz="1400" dirty="0" smtClean="0">
                <a:solidFill>
                  <a:srgbClr val="00B050"/>
                </a:solidFill>
              </a:rPr>
              <a:t>	Example: </a:t>
            </a:r>
            <a:r>
              <a:rPr lang="en-US" sz="1400" dirty="0" smtClean="0">
                <a:solidFill>
                  <a:srgbClr val="00B0F0"/>
                </a:solidFill>
              </a:rPr>
              <a:t>GRAD PLUS </a:t>
            </a:r>
            <a:r>
              <a:rPr lang="en-US" sz="1400" dirty="0" smtClean="0">
                <a:solidFill>
                  <a:srgbClr val="FF0000"/>
                </a:solidFill>
              </a:rPr>
              <a:t>4.272% </a:t>
            </a:r>
            <a:r>
              <a:rPr lang="en-US" sz="1400" dirty="0">
                <a:cs typeface="+mn-cs"/>
              </a:rPr>
              <a:t>or</a:t>
            </a:r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FF0000"/>
                </a:solidFill>
              </a:rPr>
              <a:t>$429 </a:t>
            </a:r>
            <a:r>
              <a:rPr lang="en-US" sz="1400" dirty="0" smtClean="0"/>
              <a:t>off a </a:t>
            </a:r>
            <a:r>
              <a:rPr lang="en-US" sz="1400" dirty="0" smtClean="0">
                <a:solidFill>
                  <a:srgbClr val="FF0000"/>
                </a:solidFill>
              </a:rPr>
              <a:t>$10,000 </a:t>
            </a:r>
            <a:r>
              <a:rPr lang="en-US" sz="1400" dirty="0" smtClean="0"/>
              <a:t>loan! </a:t>
            </a:r>
            <a:endParaRPr lang="en-US" dirty="0" smtClean="0"/>
          </a:p>
          <a:p>
            <a:pPr marL="682625" lvl="1" indent="-342900">
              <a:buFont typeface="Wingdings" panose="05000000000000000000" pitchFamily="2" charset="2"/>
              <a:buChar char="§"/>
            </a:pPr>
            <a:r>
              <a:rPr lang="en-US" sz="1600" dirty="0"/>
              <a:t>Consider paying interest while in school or better yet return a portion of your loan to maximize loan </a:t>
            </a:r>
            <a:r>
              <a:rPr lang="en-US" sz="1600" dirty="0" smtClean="0"/>
              <a:t>savings </a:t>
            </a:r>
            <a:endParaRPr lang="en-US" sz="1600" dirty="0"/>
          </a:p>
          <a:p>
            <a:pPr lvl="1" indent="0">
              <a:buNone/>
            </a:pPr>
            <a:endParaRPr lang="en-US" dirty="0"/>
          </a:p>
          <a:p>
            <a:pPr lvl="1" indent="0">
              <a:buNone/>
            </a:pPr>
            <a:r>
              <a:rPr lang="en-US" sz="1600" dirty="0" smtClean="0"/>
              <a:t>* Federal loans typically must be split evenly between the fall and spring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671006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7635875" cy="609600"/>
          </a:xfrm>
        </p:spPr>
        <p:txBody>
          <a:bodyPr>
            <a:noAutofit/>
          </a:bodyPr>
          <a:lstStyle/>
          <a:p>
            <a:r>
              <a:rPr lang="en-US" dirty="0"/>
              <a:t>Loans are an obligation</a:t>
            </a:r>
          </a:p>
        </p:txBody>
      </p:sp>
      <p:sp>
        <p:nvSpPr>
          <p:cNvPr id="240643" name="Rectangle 3"/>
          <p:cNvSpPr>
            <a:spLocks noGrp="1" noChangeArrowheads="1"/>
          </p:cNvSpPr>
          <p:nvPr>
            <p:ph idx="1"/>
          </p:nvPr>
        </p:nvSpPr>
        <p:spPr>
          <a:xfrm>
            <a:off x="381001" y="1447800"/>
            <a:ext cx="7635875" cy="51816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Student loan borrowers </a:t>
            </a:r>
            <a:r>
              <a:rPr lang="en-US" dirty="0"/>
              <a:t>are obligated by </a:t>
            </a:r>
            <a:r>
              <a:rPr lang="en-US" dirty="0" smtClean="0"/>
              <a:t>law </a:t>
            </a:r>
            <a:r>
              <a:rPr lang="en-US" dirty="0"/>
              <a:t>to repay loans even if they failed to complete program, completed program in a longer than normal time frame, or were dissatisfied with the </a:t>
            </a:r>
            <a:r>
              <a:rPr lang="en-US" dirty="0" smtClean="0"/>
              <a:t>program.</a:t>
            </a:r>
          </a:p>
          <a:p>
            <a:endParaRPr lang="en-US" sz="3600" dirty="0">
              <a:solidFill>
                <a:schemeClr val="tx2"/>
              </a:solidFill>
              <a:ea typeface="+mj-ea"/>
              <a:cs typeface="+mj-cs"/>
            </a:endParaRPr>
          </a:p>
          <a:p>
            <a:r>
              <a:rPr lang="en-US" sz="3600" dirty="0" smtClean="0">
                <a:solidFill>
                  <a:schemeClr val="tx2"/>
                </a:solidFill>
                <a:ea typeface="+mj-ea"/>
                <a:cs typeface="+mj-cs"/>
              </a:rPr>
              <a:t>Borrower Responsibilities</a:t>
            </a:r>
          </a:p>
          <a:p>
            <a:endParaRPr lang="en-US" dirty="0"/>
          </a:p>
          <a:p>
            <a:pPr marL="342900" indent="-342900"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en-US" dirty="0"/>
              <a:t>Notify </a:t>
            </a:r>
            <a:r>
              <a:rPr lang="en-US" b="1" dirty="0" smtClean="0"/>
              <a:t>lender/loan servicer</a:t>
            </a:r>
            <a:r>
              <a:rPr lang="en-US" dirty="0" smtClean="0"/>
              <a:t> </a:t>
            </a:r>
            <a:r>
              <a:rPr lang="en-US" dirty="0"/>
              <a:t>of any change in your contact </a:t>
            </a:r>
            <a:r>
              <a:rPr lang="en-US" dirty="0" smtClean="0"/>
              <a:t>information</a:t>
            </a:r>
          </a:p>
          <a:p>
            <a:pPr>
              <a:buClr>
                <a:srgbClr val="FFC000"/>
              </a:buClr>
            </a:pPr>
            <a:endParaRPr lang="en-US" dirty="0" smtClean="0"/>
          </a:p>
          <a:p>
            <a:pPr marL="342900" indent="-342900"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en-US" dirty="0"/>
              <a:t>Notify </a:t>
            </a:r>
            <a:r>
              <a:rPr lang="en-US" b="1" dirty="0" smtClean="0"/>
              <a:t>lender/loan servicer</a:t>
            </a:r>
            <a:r>
              <a:rPr lang="en-US" dirty="0" smtClean="0"/>
              <a:t> </a:t>
            </a:r>
            <a:r>
              <a:rPr lang="en-US" dirty="0"/>
              <a:t>of any change in your status if it will affect your ability to repay your loans.</a:t>
            </a:r>
          </a:p>
          <a:p>
            <a:pPr marL="0" indent="0">
              <a:buClr>
                <a:srgbClr val="FFC000"/>
              </a:buClr>
            </a:pPr>
            <a:endParaRPr lang="en-US" dirty="0"/>
          </a:p>
          <a:p>
            <a:pPr>
              <a:buClr>
                <a:srgbClr val="FFC000"/>
              </a:buClr>
            </a:pPr>
            <a:r>
              <a:rPr lang="en-US" dirty="0" smtClean="0"/>
              <a:t>Contacting your Alumni Office will not update your information with your lender.</a:t>
            </a:r>
            <a:endParaRPr lang="en-US" dirty="0"/>
          </a:p>
          <a:p>
            <a:pPr marL="0" indent="0">
              <a:buClr>
                <a:srgbClr val="FFC000"/>
              </a:buClr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76200" y="101025"/>
            <a:ext cx="853440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chemeClr val="bg1"/>
                </a:solidFill>
                <a:latin typeface="+mn-lt"/>
              </a:rPr>
              <a:t>Before you leave school…..</a:t>
            </a:r>
            <a:endParaRPr lang="en-US" sz="32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9468" name="Text Box 12"/>
          <p:cNvSpPr txBox="1">
            <a:spLocks noChangeArrowheads="1"/>
          </p:cNvSpPr>
          <p:nvPr/>
        </p:nvSpPr>
        <p:spPr bwMode="auto">
          <a:xfrm>
            <a:off x="914401" y="2322513"/>
            <a:ext cx="731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endParaRPr lang="en-US" dirty="0"/>
          </a:p>
        </p:txBody>
      </p:sp>
      <p:sp>
        <p:nvSpPr>
          <p:cNvPr id="19469" name="Text Box 13"/>
          <p:cNvSpPr txBox="1">
            <a:spLocks noChangeArrowheads="1"/>
          </p:cNvSpPr>
          <p:nvPr/>
        </p:nvSpPr>
        <p:spPr bwMode="auto">
          <a:xfrm>
            <a:off x="228601" y="1143001"/>
            <a:ext cx="8458199" cy="5555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dirty="0"/>
              <a:t>All student loan borrowers must complete </a:t>
            </a:r>
            <a:r>
              <a:rPr lang="en-US" sz="2000" dirty="0" smtClean="0"/>
              <a:t>the online </a:t>
            </a:r>
            <a:r>
              <a:rPr lang="en-US" sz="2000" dirty="0"/>
              <a:t>student loan exit process</a:t>
            </a:r>
            <a:r>
              <a:rPr lang="en-US" sz="2000" dirty="0" smtClean="0"/>
              <a:t>.</a:t>
            </a:r>
          </a:p>
          <a:p>
            <a:pPr eaLnBrk="1" hangingPunct="1">
              <a:spcBef>
                <a:spcPct val="50000"/>
              </a:spcBef>
            </a:pPr>
            <a:r>
              <a:rPr lang="en-US" sz="1400" i="1" dirty="0" smtClean="0"/>
              <a:t>Your school may also offer in person loan exit counseling. Contact your school’s Financial Aid Office for more information.</a:t>
            </a:r>
            <a:r>
              <a:rPr lang="en-US" sz="1400" i="1" dirty="0"/>
              <a:t> </a:t>
            </a:r>
            <a:endParaRPr lang="en-US" sz="1400" i="1" dirty="0">
              <a:solidFill>
                <a:schemeClr val="bg2"/>
              </a:solidFill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1800" dirty="0"/>
              <a:t>An exit interview is a loan counseling session in which you are advised of your loan repayment schedule, obligations, and rights to deferment and/or cancellation. </a:t>
            </a:r>
            <a:r>
              <a:rPr lang="en-US" sz="1800" dirty="0" smtClean="0"/>
              <a:t>It is also where you provide your lender with demographic information and three references.  Your </a:t>
            </a:r>
            <a:r>
              <a:rPr lang="en-US" sz="1800" dirty="0"/>
              <a:t>school is required by the federal government to conduct this exit interview whenever you are no longer enrolled as at least a half time student.</a:t>
            </a:r>
          </a:p>
          <a:p>
            <a:pPr eaLnBrk="1" hangingPunct="1">
              <a:spcBef>
                <a:spcPct val="50000"/>
              </a:spcBef>
            </a:pPr>
            <a:r>
              <a:rPr lang="en-US" sz="1800" b="1" dirty="0" smtClean="0"/>
              <a:t>Federal Direct </a:t>
            </a:r>
            <a:r>
              <a:rPr lang="en-US" sz="1800" b="1" dirty="0"/>
              <a:t>Loan Stafford &amp; Grad PLUS </a:t>
            </a:r>
            <a:r>
              <a:rPr lang="en-US" sz="2000" dirty="0">
                <a:solidFill>
                  <a:schemeClr val="bg2"/>
                </a:solidFill>
              </a:rPr>
              <a:t>	</a:t>
            </a:r>
            <a:endParaRPr lang="en-US" sz="2000" dirty="0" smtClean="0">
              <a:solidFill>
                <a:schemeClr val="bg2"/>
              </a:solidFill>
            </a:endParaRPr>
          </a:p>
          <a:p>
            <a:pPr lvl="1" eaLnBrk="1" hangingPunct="1">
              <a:spcBef>
                <a:spcPct val="50000"/>
              </a:spcBef>
              <a:buClr>
                <a:srgbClr val="FFC000"/>
              </a:buClr>
            </a:pPr>
            <a:r>
              <a:rPr lang="en-US" sz="1600" dirty="0" smtClean="0">
                <a:hlinkClick r:id="rId3"/>
              </a:rPr>
              <a:t> studentloans.gov</a:t>
            </a:r>
            <a:r>
              <a:rPr lang="en-US" sz="1600" dirty="0" smtClean="0"/>
              <a:t>  </a:t>
            </a:r>
            <a:endParaRPr lang="en-US" sz="1600" dirty="0"/>
          </a:p>
          <a:p>
            <a:pPr eaLnBrk="1" hangingPunct="1">
              <a:spcBef>
                <a:spcPct val="50000"/>
              </a:spcBef>
              <a:buClr>
                <a:srgbClr val="FFC000"/>
              </a:buClr>
            </a:pPr>
            <a:r>
              <a:rPr lang="en-US" sz="1800" b="1" dirty="0" smtClean="0"/>
              <a:t>(Harvard Student Loan Office) Perkins, HPSL, LDS, Institutional </a:t>
            </a:r>
            <a:r>
              <a:rPr lang="en-US" sz="1800" b="1" dirty="0"/>
              <a:t>&amp; HUECU </a:t>
            </a:r>
            <a:r>
              <a:rPr lang="en-US" sz="1800" b="1" dirty="0" smtClean="0"/>
              <a:t>Loans</a:t>
            </a:r>
          </a:p>
          <a:p>
            <a:pPr lvl="1" eaLnBrk="1" hangingPunct="1">
              <a:spcBef>
                <a:spcPct val="50000"/>
              </a:spcBef>
              <a:buClr>
                <a:srgbClr val="FFC000"/>
              </a:buClr>
            </a:pPr>
            <a:r>
              <a:rPr lang="en-US" sz="1600" dirty="0" smtClean="0">
                <a:hlinkClick r:id="rId4"/>
              </a:rPr>
              <a:t>http://www.ecsi.net/exitK4</a:t>
            </a:r>
            <a:endParaRPr lang="en-US" sz="1600" dirty="0" smtClean="0"/>
          </a:p>
          <a:p>
            <a:pPr eaLnBrk="1" hangingPunct="1">
              <a:spcBef>
                <a:spcPct val="50000"/>
              </a:spcBef>
              <a:buClr>
                <a:srgbClr val="FFC000"/>
              </a:buClr>
            </a:pPr>
            <a:endParaRPr lang="en-US" sz="1600" dirty="0" smtClean="0"/>
          </a:p>
          <a:p>
            <a:pPr eaLnBrk="1" hangingPunct="1">
              <a:spcBef>
                <a:spcPct val="50000"/>
              </a:spcBef>
              <a:buClr>
                <a:srgbClr val="FFC000"/>
              </a:buClr>
            </a:pPr>
            <a:endParaRPr lang="en-US" sz="1600" dirty="0" smtClean="0"/>
          </a:p>
          <a:p>
            <a:pPr lvl="1" eaLnBrk="1" hangingPunct="1">
              <a:spcBef>
                <a:spcPct val="50000"/>
              </a:spcBef>
              <a:buClr>
                <a:srgbClr val="FFC000"/>
              </a:buClr>
            </a:pPr>
            <a:endParaRPr lang="en-US" sz="1600" dirty="0"/>
          </a:p>
          <a:p>
            <a:pPr lvl="1" eaLnBrk="1" hangingPunct="1">
              <a:spcBef>
                <a:spcPct val="50000"/>
              </a:spcBef>
              <a:buClr>
                <a:srgbClr val="FFC000"/>
              </a:buClr>
            </a:pPr>
            <a:endParaRPr lang="en-US" sz="1600" dirty="0" smtClean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xfrm>
            <a:off x="152399" y="152400"/>
            <a:ext cx="8229601" cy="639762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Deferment &amp; Forbearance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1" y="1219200"/>
            <a:ext cx="4040188" cy="639762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sz="3200" dirty="0" smtClean="0"/>
              <a:t>Deferment</a:t>
            </a:r>
            <a:endParaRPr lang="en-US" sz="4000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1" y="1905000"/>
            <a:ext cx="3886200" cy="4572000"/>
          </a:xfrm>
        </p:spPr>
        <p:txBody>
          <a:bodyPr>
            <a:normAutofit fontScale="25000" lnSpcReduction="20000"/>
          </a:bodyPr>
          <a:lstStyle/>
          <a:p>
            <a:pPr marL="342900" indent="-342900" eaLnBrk="1" hangingPunct="1">
              <a:lnSpc>
                <a:spcPts val="1600"/>
              </a:lnSpc>
              <a:spcBef>
                <a:spcPts val="0"/>
              </a:spcBef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6400" dirty="0" smtClean="0"/>
              <a:t>Temporary postponement of payment on your loans.  Interest is not charged on subsidized loans.</a:t>
            </a:r>
          </a:p>
          <a:p>
            <a:pPr marL="342900" indent="-342900" eaLnBrk="1" hangingPunct="1">
              <a:lnSpc>
                <a:spcPts val="1600"/>
              </a:lnSpc>
              <a:spcBef>
                <a:spcPts val="0"/>
              </a:spcBef>
              <a:buClr>
                <a:srgbClr val="FFC000"/>
              </a:buClr>
              <a:buFont typeface="Wingdings 3" panose="05040102010807070707" pitchFamily="18" charset="2"/>
              <a:buChar char="´"/>
            </a:pPr>
            <a:endParaRPr lang="en-US" sz="4500" dirty="0" smtClean="0"/>
          </a:p>
          <a:p>
            <a:pPr marL="274320" lvl="2" indent="-342900" eaLnBrk="1" hangingPunct="1">
              <a:lnSpc>
                <a:spcPct val="120000"/>
              </a:lnSpc>
              <a:spcBef>
                <a:spcPts val="0"/>
              </a:spcBef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sz="5600" dirty="0" smtClean="0"/>
              <a:t>Pursuing at least half-time study</a:t>
            </a:r>
          </a:p>
          <a:p>
            <a:pPr marL="274320" lvl="2" indent="-342900" eaLnBrk="1" hangingPunct="1">
              <a:lnSpc>
                <a:spcPct val="120000"/>
              </a:lnSpc>
              <a:spcBef>
                <a:spcPts val="0"/>
              </a:spcBef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en-US" sz="5600" dirty="0" smtClean="0"/>
          </a:p>
          <a:p>
            <a:pPr marL="274320" lvl="2" indent="-342900" eaLnBrk="1" hangingPunct="1">
              <a:lnSpc>
                <a:spcPct val="120000"/>
              </a:lnSpc>
              <a:spcBef>
                <a:spcPts val="0"/>
              </a:spcBef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sz="5600" dirty="0"/>
              <a:t>C</a:t>
            </a:r>
            <a:r>
              <a:rPr lang="en-US" sz="5600" dirty="0" smtClean="0"/>
              <a:t>onscientiously seeking but unable to find full-time employment in any field</a:t>
            </a:r>
          </a:p>
          <a:p>
            <a:pPr marL="274320" lvl="2" indent="-342900" eaLnBrk="1" hangingPunct="1">
              <a:lnSpc>
                <a:spcPct val="120000"/>
              </a:lnSpc>
              <a:spcBef>
                <a:spcPts val="0"/>
              </a:spcBef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en-US" sz="5600" dirty="0" smtClean="0"/>
          </a:p>
          <a:p>
            <a:pPr marL="274320" lvl="2" indent="-342900" eaLnBrk="1" hangingPunct="1">
              <a:lnSpc>
                <a:spcPct val="120000"/>
              </a:lnSpc>
              <a:spcBef>
                <a:spcPts val="0"/>
              </a:spcBef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sz="5600" dirty="0"/>
              <a:t>E</a:t>
            </a:r>
            <a:r>
              <a:rPr lang="en-US" sz="5600" dirty="0" smtClean="0"/>
              <a:t>xperiencing economic hardship (limited)</a:t>
            </a:r>
          </a:p>
          <a:p>
            <a:pPr marL="274320" lvl="2" indent="-342900" eaLnBrk="1" hangingPunct="1">
              <a:lnSpc>
                <a:spcPct val="120000"/>
              </a:lnSpc>
              <a:spcBef>
                <a:spcPts val="0"/>
              </a:spcBef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en-US" sz="5600" dirty="0" smtClean="0"/>
          </a:p>
          <a:p>
            <a:pPr marL="274320" lvl="2" indent="-342900" eaLnBrk="1" hangingPunct="1">
              <a:lnSpc>
                <a:spcPct val="120000"/>
              </a:lnSpc>
              <a:spcBef>
                <a:spcPts val="0"/>
              </a:spcBef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sz="5600" dirty="0" smtClean="0"/>
              <a:t>Active duty military service/post active duty</a:t>
            </a:r>
          </a:p>
          <a:p>
            <a:pPr marL="274320" lvl="2" indent="-342900" eaLnBrk="1" hangingPunct="1">
              <a:lnSpc>
                <a:spcPct val="120000"/>
              </a:lnSpc>
              <a:spcBef>
                <a:spcPts val="0"/>
              </a:spcBef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en-US" sz="5600" dirty="0" smtClean="0"/>
          </a:p>
          <a:p>
            <a:pPr marL="274320" lvl="2" indent="-342900" eaLnBrk="1" hangingPunct="1">
              <a:lnSpc>
                <a:spcPct val="120000"/>
              </a:lnSpc>
              <a:spcBef>
                <a:spcPts val="0"/>
              </a:spcBef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sz="5600" dirty="0" smtClean="0"/>
              <a:t>Graduate Fellowship Programs</a:t>
            </a:r>
          </a:p>
          <a:p>
            <a:pPr marL="274320" lvl="2" indent="-342900" eaLnBrk="1" hangingPunct="1">
              <a:lnSpc>
                <a:spcPct val="120000"/>
              </a:lnSpc>
              <a:spcBef>
                <a:spcPts val="0"/>
              </a:spcBef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en-US" sz="5600" dirty="0"/>
          </a:p>
          <a:p>
            <a:pPr marL="274320" lvl="2" indent="-342900" eaLnBrk="1" hangingPunct="1">
              <a:lnSpc>
                <a:spcPct val="120000"/>
              </a:lnSpc>
              <a:spcBef>
                <a:spcPts val="0"/>
              </a:spcBef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sz="5600" dirty="0" smtClean="0"/>
              <a:t>Some programs have an internship/residency deferment</a:t>
            </a:r>
          </a:p>
          <a:p>
            <a:endParaRPr lang="en-US" sz="19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1" y="1219200"/>
            <a:ext cx="4041776" cy="639762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Forbearance</a:t>
            </a:r>
            <a:endParaRPr lang="en-US" sz="40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400" y="1905000"/>
            <a:ext cx="3889375" cy="3951288"/>
          </a:xfrm>
        </p:spPr>
        <p:txBody>
          <a:bodyPr>
            <a:normAutofit fontScale="47500" lnSpcReduction="20000"/>
          </a:bodyPr>
          <a:lstStyle/>
          <a:p>
            <a:pPr marL="285750" indent="-285750" eaLnBrk="1" hangingPunct="1">
              <a:lnSpc>
                <a:spcPct val="90000"/>
              </a:lnSpc>
              <a:buClr>
                <a:srgbClr val="FFC000"/>
              </a:buClr>
              <a:buFont typeface="Wingdings 3" panose="05040102010807070707" pitchFamily="18" charset="2"/>
              <a:buChar char="´"/>
            </a:pPr>
            <a:r>
              <a:rPr lang="en-US" sz="3400" dirty="0" smtClean="0"/>
              <a:t>Temporary postponement or reduction of loan payments for a limited and specified period.  Interest will be charged on both the subsidized and unsubsidized loan.</a:t>
            </a:r>
          </a:p>
          <a:p>
            <a:pPr marL="285750" indent="-285750" eaLnBrk="1" hangingPunct="1">
              <a:lnSpc>
                <a:spcPct val="90000"/>
              </a:lnSpc>
              <a:buClr>
                <a:srgbClr val="FFC000"/>
              </a:buClr>
              <a:buFont typeface="Wingdings 3" panose="05040102010807070707" pitchFamily="18" charset="2"/>
              <a:buChar char="´"/>
            </a:pPr>
            <a:endParaRPr lang="en-US" sz="2300" dirty="0" smtClean="0"/>
          </a:p>
          <a:p>
            <a:pPr marL="0" lvl="2" indent="-457200">
              <a:lnSpc>
                <a:spcPct val="220000"/>
              </a:lnSpc>
              <a:spcBef>
                <a:spcPts val="0"/>
              </a:spcBef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sz="2900" dirty="0"/>
              <a:t>New </a:t>
            </a:r>
            <a:r>
              <a:rPr lang="en-US" sz="2900" dirty="0" smtClean="0"/>
              <a:t>Job</a:t>
            </a:r>
          </a:p>
          <a:p>
            <a:pPr marL="0" lvl="2" indent="-457200">
              <a:lnSpc>
                <a:spcPct val="220000"/>
              </a:lnSpc>
              <a:spcBef>
                <a:spcPts val="0"/>
              </a:spcBef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sz="2900" dirty="0" smtClean="0"/>
              <a:t>Relocation</a:t>
            </a:r>
          </a:p>
          <a:p>
            <a:pPr marL="0" lvl="2" indent="-457200">
              <a:lnSpc>
                <a:spcPct val="220000"/>
              </a:lnSpc>
              <a:spcBef>
                <a:spcPts val="0"/>
              </a:spcBef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sz="2900" dirty="0" smtClean="0"/>
              <a:t>Life </a:t>
            </a:r>
            <a:r>
              <a:rPr lang="en-US" sz="2900" dirty="0"/>
              <a:t>event (marriage, birth, </a:t>
            </a:r>
            <a:r>
              <a:rPr lang="en-US" sz="2900" dirty="0" smtClean="0"/>
              <a:t>etc.)</a:t>
            </a:r>
          </a:p>
          <a:p>
            <a:pPr marL="0" lvl="2" indent="-457200">
              <a:lnSpc>
                <a:spcPct val="220000"/>
              </a:lnSpc>
              <a:spcBef>
                <a:spcPts val="0"/>
              </a:spcBef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en-US" sz="1700" dirty="0" smtClean="0"/>
          </a:p>
          <a:p>
            <a:pPr marL="0" lvl="2" indent="-457200">
              <a:lnSpc>
                <a:spcPct val="120000"/>
              </a:lnSpc>
              <a:spcBef>
                <a:spcPts val="0"/>
              </a:spcBef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sz="2900" dirty="0" smtClean="0"/>
              <a:t>If you </a:t>
            </a:r>
            <a:r>
              <a:rPr lang="en-US" sz="2900" dirty="0"/>
              <a:t>are having temporary difficulty making </a:t>
            </a:r>
            <a:r>
              <a:rPr lang="en-US" sz="2900" dirty="0" smtClean="0"/>
              <a:t>payments</a:t>
            </a:r>
          </a:p>
          <a:p>
            <a:pPr marL="0" lvl="2" indent="0">
              <a:lnSpc>
                <a:spcPct val="120000"/>
              </a:lnSpc>
              <a:spcBef>
                <a:spcPts val="0"/>
              </a:spcBef>
              <a:buClr>
                <a:srgbClr val="FFC000"/>
              </a:buClr>
            </a:pPr>
            <a:endParaRPr lang="en-US" sz="2900" dirty="0" smtClean="0"/>
          </a:p>
          <a:p>
            <a:pPr marL="0" lvl="2" indent="-457200">
              <a:lnSpc>
                <a:spcPct val="120000"/>
              </a:lnSpc>
              <a:spcBef>
                <a:spcPts val="0"/>
              </a:spcBef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US" sz="2900" dirty="0" smtClean="0"/>
              <a:t>Some </a:t>
            </a:r>
            <a:r>
              <a:rPr lang="en-US" sz="2900" dirty="0"/>
              <a:t>programs have internship/ residency forbearance at expiration of deferment eligibility  </a:t>
            </a:r>
          </a:p>
          <a:p>
            <a:endParaRPr lang="en-US" dirty="0"/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4648200" y="2057400"/>
            <a:ext cx="0" cy="4038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753651146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Verdana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Harvard">
  <a:themeElements>
    <a:clrScheme name="Harvard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Harvard">
      <a:majorFont>
        <a:latin typeface="Verdana"/>
        <a:ea typeface="Osaka"/>
        <a:cs typeface=""/>
      </a:majorFont>
      <a:minorFont>
        <a:latin typeface="Times New Roman"/>
        <a:ea typeface="Osaka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1" charset="-128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dirty="0"/>
        </a:defPPr>
      </a:lstStyle>
    </a:txDef>
  </a:objectDefaults>
  <a:extraClrSchemeLst>
    <a:extraClrScheme>
      <a:clrScheme name="Harvar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rvard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rvard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rvard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rvard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rvard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rvard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rvard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rvard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rvard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rvard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rvard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HKStemplate3</Template>
  <TotalTime>7029</TotalTime>
  <Words>2066</Words>
  <Application>Microsoft Office PowerPoint</Application>
  <PresentationFormat>On-screen Show (4:3)</PresentationFormat>
  <Paragraphs>425</Paragraphs>
  <Slides>26</Slides>
  <Notes>26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Blank Presentation</vt:lpstr>
      <vt:lpstr>Harvard</vt:lpstr>
      <vt:lpstr>PowerPoint Presentation</vt:lpstr>
      <vt:lpstr>Agenda</vt:lpstr>
      <vt:lpstr>Things to consider when considering a loan</vt:lpstr>
      <vt:lpstr>Types of Loans at Harvard</vt:lpstr>
      <vt:lpstr>Comparing Private vs Federal loans </vt:lpstr>
      <vt:lpstr>Managing Your Borrowing While In School</vt:lpstr>
      <vt:lpstr>Loans are an obligation</vt:lpstr>
      <vt:lpstr>PowerPoint Presentation</vt:lpstr>
      <vt:lpstr>Deferment &amp; Forbearance</vt:lpstr>
      <vt:lpstr>Cancellation</vt:lpstr>
      <vt:lpstr>PowerPoint Presentation</vt:lpstr>
      <vt:lpstr>Default</vt:lpstr>
      <vt:lpstr>PowerPoint Presentation</vt:lpstr>
      <vt:lpstr>Federal Loan Terms</vt:lpstr>
      <vt:lpstr>Federal Repayment Plans</vt:lpstr>
      <vt:lpstr>PowerPoint Presentation</vt:lpstr>
      <vt:lpstr>Repayment Plans (Stafford and Grad PLUS)</vt:lpstr>
      <vt:lpstr>Forgiveness &amp; Loan Repayment Assistance </vt:lpstr>
      <vt:lpstr>Federal Public Service Loan Forgiveness </vt:lpstr>
      <vt:lpstr>Right Kind of Employment Public Service Definition (ibrinfo.org)</vt:lpstr>
      <vt:lpstr>Right Kind of Employment Employment Certification Procedure</vt:lpstr>
      <vt:lpstr>Loan Repayment Assistance Programs</vt:lpstr>
      <vt:lpstr>Educational Tax Benefits</vt:lpstr>
      <vt:lpstr>Consolidation – Things to Consider</vt:lpstr>
      <vt:lpstr>More Information</vt:lpstr>
      <vt:lpstr>PowerPoint Presentation</vt:lpstr>
    </vt:vector>
  </TitlesOfParts>
  <Company>U.S. Department of Education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Direct Consolidation Loans</dc:title>
  <dc:creator>Michael Silvernail</dc:creator>
  <cp:lastModifiedBy>Jill Bertrand</cp:lastModifiedBy>
  <cp:revision>678</cp:revision>
  <cp:lastPrinted>2016-03-30T14:19:30Z</cp:lastPrinted>
  <dcterms:created xsi:type="dcterms:W3CDTF">2001-09-12T22:04:05Z</dcterms:created>
  <dcterms:modified xsi:type="dcterms:W3CDTF">2016-04-08T16:39:23Z</dcterms:modified>
</cp:coreProperties>
</file>